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3"/>
  </p:notesMasterIdLst>
  <p:sldIdLst>
    <p:sldId id="256" r:id="rId6"/>
    <p:sldId id="277" r:id="rId7"/>
    <p:sldId id="258" r:id="rId8"/>
    <p:sldId id="3245" r:id="rId9"/>
    <p:sldId id="3246" r:id="rId10"/>
    <p:sldId id="3247" r:id="rId11"/>
    <p:sldId id="3248" r:id="rId12"/>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l Joanne" initials="HJ" lastIdx="1" clrIdx="6">
    <p:extLst>
      <p:ext uri="{19B8F6BF-5375-455C-9EA6-DF929625EA0E}">
        <p15:presenceInfo xmlns:p15="http://schemas.microsoft.com/office/powerpoint/2012/main" userId="S::joanne.hill2@homeoffice.gov.uk::1ddcd9f8-5bf0-4a6e-aae3-2870c9cb5b2b" providerId="AD"/>
      </p:ext>
    </p:extLst>
  </p:cmAuthor>
  <p:cmAuthor id="1" name="Morris Catherine" initials="MC" lastIdx="12" clrIdx="0">
    <p:extLst>
      <p:ext uri="{19B8F6BF-5375-455C-9EA6-DF929625EA0E}">
        <p15:presenceInfo xmlns:p15="http://schemas.microsoft.com/office/powerpoint/2012/main" userId="S-1-5-21-2000478354-507921405-839522115-603130" providerId="AD"/>
      </p:ext>
    </p:extLst>
  </p:cmAuthor>
  <p:cmAuthor id="8" name="Lehal Inderpal" initials="LI" lastIdx="2" clrIdx="7">
    <p:extLst>
      <p:ext uri="{19B8F6BF-5375-455C-9EA6-DF929625EA0E}">
        <p15:presenceInfo xmlns:p15="http://schemas.microsoft.com/office/powerpoint/2012/main" userId="S::Inderpal.Lehal@homeoffice.gov.uk::8b16f874-a6df-46ef-a817-55614e75195b" providerId="AD"/>
      </p:ext>
    </p:extLst>
  </p:cmAuthor>
  <p:cmAuthor id="2" name="Alfaham Luay" initials="AL" lastIdx="7" clrIdx="1">
    <p:extLst>
      <p:ext uri="{19B8F6BF-5375-455C-9EA6-DF929625EA0E}">
        <p15:presenceInfo xmlns:p15="http://schemas.microsoft.com/office/powerpoint/2012/main" userId="S::Luay.Alfaham@homeoffice.gov.uk::ce5b02b9-e848-4caa-ad3d-d636c99785a2" providerId="AD"/>
      </p:ext>
    </p:extLst>
  </p:cmAuthor>
  <p:cmAuthor id="9" name="Bond Simon (BICS Strategy)" initials="BS" lastIdx="3" clrIdx="8">
    <p:extLst>
      <p:ext uri="{19B8F6BF-5375-455C-9EA6-DF929625EA0E}">
        <p15:presenceInfo xmlns:p15="http://schemas.microsoft.com/office/powerpoint/2012/main" userId="S::simon.bond@homeoffice.gov.uk::6d05d8f7-6fc8-4dea-912f-f02a96605f03" providerId="AD"/>
      </p:ext>
    </p:extLst>
  </p:cmAuthor>
  <p:cmAuthor id="3" name="Morris Catherine" initials="MC [2]" lastIdx="8" clrIdx="2">
    <p:extLst>
      <p:ext uri="{19B8F6BF-5375-455C-9EA6-DF929625EA0E}">
        <p15:presenceInfo xmlns:p15="http://schemas.microsoft.com/office/powerpoint/2012/main" userId="S::catherine.morris3@homeoffice.gov.uk::eb225a88-98f6-4dfe-a32e-c387d2b3be9e" providerId="AD"/>
      </p:ext>
    </p:extLst>
  </p:cmAuthor>
  <p:cmAuthor id="10" name="Bisiriyu Nikky" initials="BN" lastIdx="2" clrIdx="9">
    <p:extLst>
      <p:ext uri="{19B8F6BF-5375-455C-9EA6-DF929625EA0E}">
        <p15:presenceInfo xmlns:p15="http://schemas.microsoft.com/office/powerpoint/2012/main" userId="S::nikky.bisiriyu@homeoffice.gov.uk::d3d89666-71fb-4ccc-bfd6-68d31a562844" providerId="AD"/>
      </p:ext>
    </p:extLst>
  </p:cmAuthor>
  <p:cmAuthor id="4" name="Murphy Jayne" initials="MJ" lastIdx="3" clrIdx="3">
    <p:extLst>
      <p:ext uri="{19B8F6BF-5375-455C-9EA6-DF929625EA0E}">
        <p15:presenceInfo xmlns:p15="http://schemas.microsoft.com/office/powerpoint/2012/main" userId="S::jayne.murphy16@homeoffice.gov.uk::ab9c7c34-de75-44fc-b482-e35132346b12" providerId="AD"/>
      </p:ext>
    </p:extLst>
  </p:cmAuthor>
  <p:cmAuthor id="5" name="Mihad-Uddin Shahir" initials="MS" lastIdx="10" clrIdx="4">
    <p:extLst>
      <p:ext uri="{19B8F6BF-5375-455C-9EA6-DF929625EA0E}">
        <p15:presenceInfo xmlns:p15="http://schemas.microsoft.com/office/powerpoint/2012/main" userId="S::Shahir.Mihad-Uddin@homeoffice.gov.uk::3981a166-a287-4200-b912-214ab865ddf3" providerId="AD"/>
      </p:ext>
    </p:extLst>
  </p:cmAuthor>
  <p:cmAuthor id="6" name="Marslen-Wilson Anna" initials="MA" lastIdx="4" clrIdx="5">
    <p:extLst>
      <p:ext uri="{19B8F6BF-5375-455C-9EA6-DF929625EA0E}">
        <p15:presenceInfo xmlns:p15="http://schemas.microsoft.com/office/powerpoint/2012/main" userId="S::anna.marslen-wilson@homeoffice.gov.uk::e183a93b-00ae-4191-ae10-38b8912e2f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376092"/>
    <a:srgbClr val="8F23B3"/>
    <a:srgbClr val="C8AA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63CAC1-DAA4-452F-B382-9106EA54C2BF}" v="2" dt="2024-08-15T14:44:10.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184" y="6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E9E40EF7-7246-4162-89C6-48D620246411}" type="datetimeFigureOut">
              <a:rPr lang="en-GB" smtClean="0"/>
              <a:t>15/08/2024</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6B6A016D-143A-4F05-AE39-F2D40FECBE9F}" type="slidenum">
              <a:rPr lang="en-GB" smtClean="0"/>
              <a:t>‹#›</a:t>
            </a:fld>
            <a:endParaRPr lang="en-GB"/>
          </a:p>
        </p:txBody>
      </p:sp>
    </p:spTree>
    <p:extLst>
      <p:ext uri="{BB962C8B-B14F-4D97-AF65-F5344CB8AC3E}">
        <p14:creationId xmlns:p14="http://schemas.microsoft.com/office/powerpoint/2010/main" val="4219884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B6A016D-143A-4F05-AE39-F2D40FECBE9F}" type="slidenum">
              <a:rPr lang="en-GB" smtClean="0"/>
              <a:t>1</a:t>
            </a:fld>
            <a:endParaRPr lang="en-GB"/>
          </a:p>
        </p:txBody>
      </p:sp>
    </p:spTree>
    <p:extLst>
      <p:ext uri="{BB962C8B-B14F-4D97-AF65-F5344CB8AC3E}">
        <p14:creationId xmlns:p14="http://schemas.microsoft.com/office/powerpoint/2010/main" val="35040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B6A016D-143A-4F05-AE39-F2D40FECBE9F}" type="slidenum">
              <a:rPr lang="en-GB" smtClean="0"/>
              <a:t>3</a:t>
            </a:fld>
            <a:endParaRPr lang="en-GB"/>
          </a:p>
        </p:txBody>
      </p:sp>
    </p:spTree>
    <p:extLst>
      <p:ext uri="{BB962C8B-B14F-4D97-AF65-F5344CB8AC3E}">
        <p14:creationId xmlns:p14="http://schemas.microsoft.com/office/powerpoint/2010/main" val="288489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B6A016D-143A-4F05-AE39-F2D40FECBE9F}" type="slidenum">
              <a:rPr lang="en-GB" smtClean="0"/>
              <a:t>4</a:t>
            </a:fld>
            <a:endParaRPr lang="en-GB"/>
          </a:p>
        </p:txBody>
      </p:sp>
    </p:spTree>
    <p:extLst>
      <p:ext uri="{BB962C8B-B14F-4D97-AF65-F5344CB8AC3E}">
        <p14:creationId xmlns:p14="http://schemas.microsoft.com/office/powerpoint/2010/main" val="1518929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B6A016D-143A-4F05-AE39-F2D40FECBE9F}" type="slidenum">
              <a:rPr lang="en-GB" smtClean="0"/>
              <a:t>5</a:t>
            </a:fld>
            <a:endParaRPr lang="en-GB"/>
          </a:p>
        </p:txBody>
      </p:sp>
    </p:spTree>
    <p:extLst>
      <p:ext uri="{BB962C8B-B14F-4D97-AF65-F5344CB8AC3E}">
        <p14:creationId xmlns:p14="http://schemas.microsoft.com/office/powerpoint/2010/main" val="348537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B6A016D-143A-4F05-AE39-F2D40FECBE9F}" type="slidenum">
              <a:rPr lang="en-GB" smtClean="0"/>
              <a:t>6</a:t>
            </a:fld>
            <a:endParaRPr lang="en-GB"/>
          </a:p>
        </p:txBody>
      </p:sp>
    </p:spTree>
    <p:extLst>
      <p:ext uri="{BB962C8B-B14F-4D97-AF65-F5344CB8AC3E}">
        <p14:creationId xmlns:p14="http://schemas.microsoft.com/office/powerpoint/2010/main" val="141032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B6A016D-143A-4F05-AE39-F2D40FECBE9F}" type="slidenum">
              <a:rPr lang="en-GB" smtClean="0"/>
              <a:t>7</a:t>
            </a:fld>
            <a:endParaRPr lang="en-GB"/>
          </a:p>
        </p:txBody>
      </p:sp>
    </p:spTree>
    <p:extLst>
      <p:ext uri="{BB962C8B-B14F-4D97-AF65-F5344CB8AC3E}">
        <p14:creationId xmlns:p14="http://schemas.microsoft.com/office/powerpoint/2010/main" val="82199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2AE1-DA70-4BEF-83C5-5FC37B35CF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46A70B-4F88-4D3B-8E46-0CB8FCEDE4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0ADB2A-FC72-4E2A-8D8D-47B7FB0D0EA2}"/>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5" name="Footer Placeholder 4">
            <a:extLst>
              <a:ext uri="{FF2B5EF4-FFF2-40B4-BE49-F238E27FC236}">
                <a16:creationId xmlns:a16="http://schemas.microsoft.com/office/drawing/2014/main" id="{ED4B884F-53FC-48F6-A5DA-376DF6D8D3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C8709B-4CA1-489F-9A88-9E31F300FA46}"/>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1306151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067E-FA8C-4532-A63B-3400F79B44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A8FB48-9C45-4209-829B-06DBD3A32A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16BDE-3864-455F-AA99-E4A51164DFFB}"/>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5" name="Footer Placeholder 4">
            <a:extLst>
              <a:ext uri="{FF2B5EF4-FFF2-40B4-BE49-F238E27FC236}">
                <a16:creationId xmlns:a16="http://schemas.microsoft.com/office/drawing/2014/main" id="{99B4E887-C3B8-4B83-9D5D-2BFD03B2DE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65CB27-5397-40CB-9ECF-A9DF8DD161E7}"/>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246500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DE385-9444-4067-B84C-026EBDF4C9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441DD7-749B-4717-9968-2A2DD1F537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1D1A2-2AFF-42F0-A89D-514D5C7387CC}"/>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5" name="Footer Placeholder 4">
            <a:extLst>
              <a:ext uri="{FF2B5EF4-FFF2-40B4-BE49-F238E27FC236}">
                <a16:creationId xmlns:a16="http://schemas.microsoft.com/office/drawing/2014/main" id="{A967C8B6-5221-4B33-94AF-9CBA943313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6B5CE9-C894-40A0-B246-BFBD903F2DFD}"/>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148875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4D57-DBCC-4C1A-9276-15D46C6DBB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777ED4-524F-425C-BEB5-423C3BA925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3DD430-B997-4BAC-8D2C-09649A4CB258}"/>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5" name="Footer Placeholder 4">
            <a:extLst>
              <a:ext uri="{FF2B5EF4-FFF2-40B4-BE49-F238E27FC236}">
                <a16:creationId xmlns:a16="http://schemas.microsoft.com/office/drawing/2014/main" id="{8771829B-FD76-43AD-A580-61888962C7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67D382-F273-45F2-A94E-7C19F65C8FB3}"/>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395396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FD8E-D6EA-4F46-BA5D-02745EB4DF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85AA9E-0FCC-457B-A88E-4537F791C2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5F1ABF-6044-4A45-B234-4124F7898CAD}"/>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5" name="Footer Placeholder 4">
            <a:extLst>
              <a:ext uri="{FF2B5EF4-FFF2-40B4-BE49-F238E27FC236}">
                <a16:creationId xmlns:a16="http://schemas.microsoft.com/office/drawing/2014/main" id="{C16F6B55-2E1A-46F6-AFB5-9670E55A1A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0D2080-1C75-4ACF-9EE6-0EB5967E0A95}"/>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192559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6280-559B-498D-BCF3-BD624E7ECE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EDE712-8BE7-4C57-BAF4-46E0B01D0D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733AB5-15CD-4D5C-83D4-0977C32C5B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96930D-DBEF-4AB4-BB88-E610401132CE}"/>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6" name="Footer Placeholder 5">
            <a:extLst>
              <a:ext uri="{FF2B5EF4-FFF2-40B4-BE49-F238E27FC236}">
                <a16:creationId xmlns:a16="http://schemas.microsoft.com/office/drawing/2014/main" id="{38CED9E6-2C9F-4C88-A5EA-B8777F512B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1697EB-C610-4F02-9C51-68AE99AD99EC}"/>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246224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84C92-B0B5-4F50-96FE-AD068CDA34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14B1E-FF38-45BF-8374-BBCA796244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DE8B5A0-8344-4572-8CD7-EF4F1B3BF76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0E3F07-AF8D-4C2B-8677-52EF7CC5F4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FFBB2E-C08A-40BD-8340-A4F8D54F1D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106545-225D-44C0-8FB8-45BEBCF9A518}"/>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8" name="Footer Placeholder 7">
            <a:extLst>
              <a:ext uri="{FF2B5EF4-FFF2-40B4-BE49-F238E27FC236}">
                <a16:creationId xmlns:a16="http://schemas.microsoft.com/office/drawing/2014/main" id="{F829E106-C770-44F0-927A-174A68A60F0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C6E53E5-CB55-4391-99AC-2766232022B3}"/>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269695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A6AC-F4A5-4190-B62E-D301052BAE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172BE4-CDE7-41B3-ABBE-09BFEDCDAC80}"/>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4" name="Footer Placeholder 3">
            <a:extLst>
              <a:ext uri="{FF2B5EF4-FFF2-40B4-BE49-F238E27FC236}">
                <a16:creationId xmlns:a16="http://schemas.microsoft.com/office/drawing/2014/main" id="{F0F42768-80EF-41FE-9D62-5B557AA077B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A01019-2412-4B59-98B0-80474FC6A194}"/>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429268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317E5A-22C0-42A8-83C2-293B078FFAF2}"/>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3" name="Footer Placeholder 2">
            <a:extLst>
              <a:ext uri="{FF2B5EF4-FFF2-40B4-BE49-F238E27FC236}">
                <a16:creationId xmlns:a16="http://schemas.microsoft.com/office/drawing/2014/main" id="{AE37FB3F-79A7-49EA-A76D-8084AD976A9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F852B4-B980-45BA-BF73-905FBBE31330}"/>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140134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74B1-FDCB-4712-B8E0-440E5D327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0C3EF3-FF77-4A40-8C51-22D64E1513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7335CD-F865-4683-B04A-2E24495B61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FDB7B1-69D1-4E16-9466-72CE468CCAE6}"/>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6" name="Footer Placeholder 5">
            <a:extLst>
              <a:ext uri="{FF2B5EF4-FFF2-40B4-BE49-F238E27FC236}">
                <a16:creationId xmlns:a16="http://schemas.microsoft.com/office/drawing/2014/main" id="{71577D93-9857-4490-B2D8-7AEF1B33C7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8A2966-76B8-4C5C-B172-87BD26BE26F8}"/>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97246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4BF5-DBEC-4962-BFBC-30FD78DD8B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952D41-BA64-497F-ACF7-0F53EE49D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2B0874-CF7C-49AA-A1B0-266E38F9D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A7AB3D-5509-48AE-B90B-C7C7113D6B7A}"/>
              </a:ext>
            </a:extLst>
          </p:cNvPr>
          <p:cNvSpPr>
            <a:spLocks noGrp="1"/>
          </p:cNvSpPr>
          <p:nvPr>
            <p:ph type="dt" sz="half" idx="10"/>
          </p:nvPr>
        </p:nvSpPr>
        <p:spPr/>
        <p:txBody>
          <a:bodyPr/>
          <a:lstStyle/>
          <a:p>
            <a:fld id="{3363A978-D0A6-4115-BF18-43A55BB831B7}" type="datetimeFigureOut">
              <a:rPr lang="en-GB" smtClean="0"/>
              <a:t>15/08/2024</a:t>
            </a:fld>
            <a:endParaRPr lang="en-GB"/>
          </a:p>
        </p:txBody>
      </p:sp>
      <p:sp>
        <p:nvSpPr>
          <p:cNvPr id="6" name="Footer Placeholder 5">
            <a:extLst>
              <a:ext uri="{FF2B5EF4-FFF2-40B4-BE49-F238E27FC236}">
                <a16:creationId xmlns:a16="http://schemas.microsoft.com/office/drawing/2014/main" id="{0BCDFA73-A565-4EA8-B2A0-65F9A53AA4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C1F40F-FB67-4FC4-8073-57314FD37DD2}"/>
              </a:ext>
            </a:extLst>
          </p:cNvPr>
          <p:cNvSpPr>
            <a:spLocks noGrp="1"/>
          </p:cNvSpPr>
          <p:nvPr>
            <p:ph type="sldNum" sz="quarter" idx="12"/>
          </p:nvPr>
        </p:nvSpPr>
        <p:spPr/>
        <p:txBody>
          <a:bodyPr/>
          <a:lstStyle/>
          <a:p>
            <a:fld id="{95E0833A-E012-412E-9B86-F5B88411FD83}" type="slidenum">
              <a:rPr lang="en-GB" smtClean="0"/>
              <a:t>‹#›</a:t>
            </a:fld>
            <a:endParaRPr lang="en-GB"/>
          </a:p>
        </p:txBody>
      </p:sp>
    </p:spTree>
    <p:extLst>
      <p:ext uri="{BB962C8B-B14F-4D97-AF65-F5344CB8AC3E}">
        <p14:creationId xmlns:p14="http://schemas.microsoft.com/office/powerpoint/2010/main" val="303985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3E470-3E98-4E74-8F5F-25E12C938E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35198-3D28-4663-816E-9FFD426214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97D0C-996E-47AC-834E-6DC250D55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3A978-D0A6-4115-BF18-43A55BB831B7}" type="datetimeFigureOut">
              <a:rPr lang="en-GB" smtClean="0"/>
              <a:t>15/08/2024</a:t>
            </a:fld>
            <a:endParaRPr lang="en-GB"/>
          </a:p>
        </p:txBody>
      </p:sp>
      <p:sp>
        <p:nvSpPr>
          <p:cNvPr id="5" name="Footer Placeholder 4">
            <a:extLst>
              <a:ext uri="{FF2B5EF4-FFF2-40B4-BE49-F238E27FC236}">
                <a16:creationId xmlns:a16="http://schemas.microsoft.com/office/drawing/2014/main" id="{A41714B2-492E-4A68-B4D1-9989E98C68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7C67B3B-2B64-44B6-BB3A-3665E9A46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E0833A-E012-412E-9B86-F5B88411FD83}" type="slidenum">
              <a:rPr lang="en-GB" smtClean="0"/>
              <a:t>‹#›</a:t>
            </a:fld>
            <a:endParaRPr lang="en-GB"/>
          </a:p>
        </p:txBody>
      </p:sp>
    </p:spTree>
    <p:extLst>
      <p:ext uri="{BB962C8B-B14F-4D97-AF65-F5344CB8AC3E}">
        <p14:creationId xmlns:p14="http://schemas.microsoft.com/office/powerpoint/2010/main" val="185719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pexels.com/photo/two-person-hand-shaking-955399/"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2030_Developed_Layouts-Pullup_Situ.jpg" descr="2030_Developed_Layouts-Pullup_Situ.jpg">
            <a:extLst>
              <a:ext uri="{FF2B5EF4-FFF2-40B4-BE49-F238E27FC236}">
                <a16:creationId xmlns:a16="http://schemas.microsoft.com/office/drawing/2014/main" id="{355468B6-B3A5-4DBB-8025-B2C543E64F2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175417" y="3508744"/>
            <a:ext cx="6016583" cy="3376165"/>
          </a:xfrm>
          <a:prstGeom prst="rect">
            <a:avLst/>
          </a:prstGeom>
          <a:ln w="12700">
            <a:miter lim="400000"/>
          </a:ln>
        </p:spPr>
      </p:pic>
      <p:pic>
        <p:nvPicPr>
          <p:cNvPr id="8" name="2030_Developed_Layouts_Situ.jpg" descr="2030_Developed_Layouts_Situ.jpg">
            <a:extLst>
              <a:ext uri="{FF2B5EF4-FFF2-40B4-BE49-F238E27FC236}">
                <a16:creationId xmlns:a16="http://schemas.microsoft.com/office/drawing/2014/main" id="{011E3C89-4DFE-48D6-9D3C-44B248FA5D6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5667" y="3508744"/>
            <a:ext cx="6206751" cy="3376165"/>
          </a:xfrm>
          <a:prstGeom prst="rect">
            <a:avLst/>
          </a:prstGeom>
          <a:ln w="12700">
            <a:miter lim="400000"/>
          </a:ln>
        </p:spPr>
      </p:pic>
      <p:sp>
        <p:nvSpPr>
          <p:cNvPr id="5" name="Title 1">
            <a:extLst>
              <a:ext uri="{FF2B5EF4-FFF2-40B4-BE49-F238E27FC236}">
                <a16:creationId xmlns:a16="http://schemas.microsoft.com/office/drawing/2014/main" id="{A827F706-971C-4801-A93C-3C6F0E91E07B}"/>
              </a:ext>
            </a:extLst>
          </p:cNvPr>
          <p:cNvSpPr txBox="1">
            <a:spLocks/>
          </p:cNvSpPr>
          <p:nvPr/>
        </p:nvSpPr>
        <p:spPr>
          <a:xfrm>
            <a:off x="0" y="0"/>
            <a:ext cx="12192000" cy="3508744"/>
          </a:xfrm>
          <a:prstGeom prst="rect">
            <a:avLst/>
          </a:prstGeom>
          <a:solidFill>
            <a:schemeClr val="accent1">
              <a:lumMod val="75000"/>
            </a:schemeClr>
          </a:solid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Autofit/>
          </a:bodyPr>
          <a:lstStyle>
            <a:lvl1pPr marL="180000" eaLnBrk="0" fontAlgn="base" hangingPunct="0">
              <a:spcBef>
                <a:spcPct val="0"/>
              </a:spcBef>
              <a:spcAft>
                <a:spcPct val="0"/>
              </a:spcAft>
              <a:defRPr sz="2000" b="1">
                <a:solidFill>
                  <a:schemeClr val="bg1"/>
                </a:solidFill>
                <a:latin typeface="+mj-lt"/>
                <a:ea typeface="+mj-ea"/>
                <a:cs typeface="+mj-cs"/>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179705">
              <a:spcAft>
                <a:spcPts val="0"/>
              </a:spcAft>
            </a:pPr>
            <a:endParaRPr lang="en-GB" sz="3200">
              <a:latin typeface="Arial" panose="020B0604020202020204" pitchFamily="34" charset="0"/>
              <a:ea typeface="Calibri" panose="020F0502020204030204" pitchFamily="34" charset="0"/>
              <a:cs typeface="Arial" panose="020B0604020202020204" pitchFamily="34" charset="0"/>
            </a:endParaRPr>
          </a:p>
          <a:p>
            <a:pPr marL="179705">
              <a:spcAft>
                <a:spcPts val="0"/>
              </a:spcAft>
            </a:pPr>
            <a:r>
              <a:rPr lang="en-GB" sz="3200">
                <a:latin typeface="Arial"/>
                <a:ea typeface="Calibri" panose="020F0502020204030204" pitchFamily="34" charset="0"/>
                <a:cs typeface="Arial"/>
              </a:rPr>
              <a:t>Stakeholder Outreach Welcome Pack</a:t>
            </a:r>
          </a:p>
          <a:p>
            <a:pPr marL="179705">
              <a:spcAft>
                <a:spcPts val="0"/>
              </a:spcAft>
            </a:pPr>
            <a:endParaRPr lang="en-GB" sz="3200">
              <a:latin typeface="Arial" panose="020B0604020202020204" pitchFamily="34" charset="0"/>
              <a:ea typeface="Calibri" panose="020F0502020204030204" pitchFamily="34" charset="0"/>
              <a:cs typeface="Arial" panose="020B0604020202020204" pitchFamily="34" charset="0"/>
            </a:endParaRPr>
          </a:p>
          <a:p>
            <a:pPr marL="179705">
              <a:spcAft>
                <a:spcPts val="0"/>
              </a:spcAft>
            </a:pPr>
            <a:endParaRPr lang="en-GB" sz="3200">
              <a:latin typeface="Arial" panose="020B0604020202020204" pitchFamily="34" charset="0"/>
              <a:ea typeface="Calibri" panose="020F0502020204030204" pitchFamily="34" charset="0"/>
              <a:cs typeface="Arial" panose="020B0604020202020204" pitchFamily="34" charset="0"/>
            </a:endParaRPr>
          </a:p>
          <a:p>
            <a:pPr marL="179705">
              <a:spcAft>
                <a:spcPts val="0"/>
              </a:spcAft>
            </a:pPr>
            <a:endParaRPr lang="en-GB" sz="2800" b="0" i="1">
              <a:latin typeface="Arial" panose="020B0604020202020204" pitchFamily="34" charset="0"/>
              <a:ea typeface="Calibri" panose="020F0502020204030204" pitchFamily="34" charset="0"/>
              <a:cs typeface="Arial"/>
            </a:endParaRPr>
          </a:p>
        </p:txBody>
      </p:sp>
      <p:pic>
        <p:nvPicPr>
          <p:cNvPr id="3" name="Picture 2">
            <a:extLst>
              <a:ext uri="{FF2B5EF4-FFF2-40B4-BE49-F238E27FC236}">
                <a16:creationId xmlns:a16="http://schemas.microsoft.com/office/drawing/2014/main" id="{42C5E3F4-F2B7-43ED-BEE3-D038C5D7F3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2801" y="4921672"/>
            <a:ext cx="3334690" cy="2002813"/>
          </a:xfrm>
          <a:prstGeom prst="rect">
            <a:avLst/>
          </a:prstGeom>
        </p:spPr>
      </p:pic>
      <p:pic>
        <p:nvPicPr>
          <p:cNvPr id="6" name="Picture 5">
            <a:extLst>
              <a:ext uri="{FF2B5EF4-FFF2-40B4-BE49-F238E27FC236}">
                <a16:creationId xmlns:a16="http://schemas.microsoft.com/office/drawing/2014/main" id="{7F1902A6-D05F-483A-B211-C0DED166C7B2}"/>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10103703" y="132578"/>
            <a:ext cx="1899510" cy="1926113"/>
          </a:xfrm>
          <a:prstGeom prst="rect">
            <a:avLst/>
          </a:prstGeom>
        </p:spPr>
      </p:pic>
    </p:spTree>
    <p:extLst>
      <p:ext uri="{BB962C8B-B14F-4D97-AF65-F5344CB8AC3E}">
        <p14:creationId xmlns:p14="http://schemas.microsoft.com/office/powerpoint/2010/main" val="329178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AF58-60F0-F2A2-87F2-FFB583377FB0}"/>
              </a:ext>
            </a:extLst>
          </p:cNvPr>
          <p:cNvSpPr>
            <a:spLocks noGrp="1"/>
          </p:cNvSpPr>
          <p:nvPr>
            <p:ph type="title"/>
          </p:nvPr>
        </p:nvSpPr>
        <p:spPr>
          <a:xfrm>
            <a:off x="121328" y="415031"/>
            <a:ext cx="4925322" cy="953079"/>
          </a:xfrm>
          <a:ln w="38100">
            <a:solidFill>
              <a:srgbClr val="9900CC"/>
            </a:solidFill>
          </a:ln>
        </p:spPr>
        <p:style>
          <a:lnRef idx="0">
            <a:schemeClr val="accent1"/>
          </a:lnRef>
          <a:fillRef idx="3">
            <a:schemeClr val="accent1"/>
          </a:fillRef>
          <a:effectRef idx="3">
            <a:schemeClr val="accent1"/>
          </a:effectRef>
          <a:fontRef idx="minor">
            <a:schemeClr val="lt1"/>
          </a:fontRef>
        </p:style>
        <p:txBody>
          <a:bodyPr>
            <a:normAutofit/>
          </a:bodyPr>
          <a:lstStyle/>
          <a:p>
            <a:r>
              <a:rPr lang="en-GB" dirty="0"/>
              <a:t>Home Office Values</a:t>
            </a:r>
          </a:p>
        </p:txBody>
      </p:sp>
      <p:sp>
        <p:nvSpPr>
          <p:cNvPr id="3" name="Content Placeholder 2">
            <a:extLst>
              <a:ext uri="{FF2B5EF4-FFF2-40B4-BE49-F238E27FC236}">
                <a16:creationId xmlns:a16="http://schemas.microsoft.com/office/drawing/2014/main" id="{3AD5BBEA-A5E9-AEB5-77B1-871EAF03A615}"/>
              </a:ext>
            </a:extLst>
          </p:cNvPr>
          <p:cNvSpPr>
            <a:spLocks noGrp="1"/>
          </p:cNvSpPr>
          <p:nvPr>
            <p:ph idx="1"/>
          </p:nvPr>
        </p:nvSpPr>
        <p:spPr>
          <a:xfrm>
            <a:off x="221942" y="1619394"/>
            <a:ext cx="11833934" cy="4955141"/>
          </a:xfrm>
        </p:spPr>
        <p:style>
          <a:lnRef idx="2">
            <a:schemeClr val="accent2"/>
          </a:lnRef>
          <a:fillRef idx="1">
            <a:schemeClr val="lt1"/>
          </a:fillRef>
          <a:effectRef idx="0">
            <a:schemeClr val="accent2"/>
          </a:effectRef>
          <a:fontRef idx="minor">
            <a:schemeClr val="dk1"/>
          </a:fontRef>
        </p:style>
        <p:txBody>
          <a:bodyPr>
            <a:normAutofit fontScale="40000" lnSpcReduction="20000"/>
          </a:bodyPr>
          <a:lstStyle/>
          <a:p>
            <a:pPr marL="109728" indent="0" algn="l">
              <a:buNone/>
            </a:pPr>
            <a:r>
              <a:rPr lang="en-GB" sz="4000" b="1" i="0" dirty="0">
                <a:solidFill>
                  <a:schemeClr val="accent6">
                    <a:lumMod val="50000"/>
                  </a:schemeClr>
                </a:solidFill>
                <a:effectLst/>
                <a:latin typeface="var(--fontFamilyCustomFont1100, var(--fontFamilyBase))"/>
              </a:rPr>
              <a:t>Respectful</a:t>
            </a:r>
            <a:br>
              <a:rPr lang="en-GB" sz="4000" b="1" i="0" dirty="0">
                <a:solidFill>
                  <a:schemeClr val="accent6">
                    <a:lumMod val="50000"/>
                  </a:schemeClr>
                </a:solidFill>
                <a:effectLst/>
                <a:latin typeface="var(--fontFamilyCustomFont1100, var(--fontFamilyBase))"/>
              </a:rPr>
            </a:br>
            <a:r>
              <a:rPr lang="en-GB" sz="4000" b="1" i="0" dirty="0">
                <a:solidFill>
                  <a:schemeClr val="accent6">
                    <a:lumMod val="50000"/>
                  </a:schemeClr>
                </a:solidFill>
                <a:effectLst/>
                <a:latin typeface="var(--fontFamilyCustomFont1100, var(--fontFamilyBase))"/>
              </a:rPr>
              <a:t> </a:t>
            </a:r>
          </a:p>
          <a:p>
            <a:pPr algn="l"/>
            <a:r>
              <a:rPr lang="en-GB" sz="4000" b="0" i="0" dirty="0">
                <a:solidFill>
                  <a:schemeClr val="accent6">
                    <a:lumMod val="50000"/>
                  </a:schemeClr>
                </a:solidFill>
                <a:effectLst/>
                <a:latin typeface="Segoe UI" panose="020B0502040204020203" pitchFamily="34" charset="0"/>
              </a:rPr>
              <a:t>We treat everyone fairly, respecting individual perspectives and valuing and embracing our differences to create an inclusive environment.</a:t>
            </a:r>
          </a:p>
          <a:p>
            <a:pPr marL="109728" indent="0" algn="l">
              <a:buNone/>
            </a:pPr>
            <a:endParaRPr lang="en-GB" sz="4000" b="0" i="0" dirty="0">
              <a:solidFill>
                <a:srgbClr val="000000"/>
              </a:solidFill>
              <a:effectLst/>
              <a:latin typeface="Segoe UI" panose="020B0502040204020203" pitchFamily="34" charset="0"/>
            </a:endParaRPr>
          </a:p>
          <a:p>
            <a:pPr marL="109728" indent="0" algn="l">
              <a:buNone/>
            </a:pPr>
            <a:r>
              <a:rPr lang="en-GB" sz="4000" b="1" i="0" dirty="0">
                <a:solidFill>
                  <a:srgbClr val="00B050"/>
                </a:solidFill>
                <a:effectLst/>
                <a:latin typeface="var(--fontFamilyCustomFont1100, var(--fontFamilyBase))"/>
              </a:rPr>
              <a:t>Courageous</a:t>
            </a:r>
            <a:br>
              <a:rPr lang="en-GB" sz="4000" b="1" i="0" dirty="0">
                <a:solidFill>
                  <a:srgbClr val="00B050"/>
                </a:solidFill>
                <a:effectLst/>
                <a:latin typeface="var(--fontFamilyCustomFont1100, var(--fontFamilyBase))"/>
              </a:rPr>
            </a:br>
            <a:r>
              <a:rPr lang="en-GB" sz="4000" b="1" i="0" dirty="0">
                <a:solidFill>
                  <a:srgbClr val="00B050"/>
                </a:solidFill>
                <a:effectLst/>
                <a:latin typeface="var(--fontFamilyCustomFont1100, var(--fontFamilyBase))"/>
              </a:rPr>
              <a:t> </a:t>
            </a:r>
          </a:p>
          <a:p>
            <a:pPr algn="l"/>
            <a:r>
              <a:rPr lang="en-GB" sz="4000" b="0" i="0" dirty="0">
                <a:solidFill>
                  <a:srgbClr val="00B050"/>
                </a:solidFill>
                <a:effectLst/>
                <a:latin typeface="Segoe UI" panose="020B0502040204020203" pitchFamily="34" charset="0"/>
              </a:rPr>
              <a:t>We are outward looking and professionally curious, testing new ideas while encouraging challenge and being bold in our pursuit of delivering outcomes for the public.</a:t>
            </a:r>
          </a:p>
          <a:p>
            <a:pPr marL="109728" indent="0" algn="l">
              <a:buNone/>
            </a:pPr>
            <a:endParaRPr lang="en-GB" sz="4000" b="0" i="0" dirty="0">
              <a:solidFill>
                <a:srgbClr val="000000"/>
              </a:solidFill>
              <a:effectLst/>
              <a:latin typeface="Segoe UI" panose="020B0502040204020203" pitchFamily="34" charset="0"/>
            </a:endParaRPr>
          </a:p>
          <a:p>
            <a:pPr marL="109728" indent="0" algn="l">
              <a:buNone/>
            </a:pPr>
            <a:r>
              <a:rPr lang="en-GB" sz="4000" b="1" i="0" dirty="0">
                <a:solidFill>
                  <a:srgbClr val="6F6B99"/>
                </a:solidFill>
                <a:effectLst/>
                <a:latin typeface="var(--fontFamilyCustomFont1100, var(--fontFamilyBase))"/>
              </a:rPr>
              <a:t>Compassionate</a:t>
            </a:r>
            <a:br>
              <a:rPr lang="en-GB" sz="4000" b="1" i="0" dirty="0">
                <a:solidFill>
                  <a:srgbClr val="6F6B99"/>
                </a:solidFill>
                <a:effectLst/>
                <a:latin typeface="var(--fontFamilyCustomFont1100, var(--fontFamilyBase))"/>
              </a:rPr>
            </a:br>
            <a:r>
              <a:rPr lang="en-GB" sz="4000" b="1" i="0" dirty="0">
                <a:solidFill>
                  <a:srgbClr val="6F6B99"/>
                </a:solidFill>
                <a:effectLst/>
                <a:latin typeface="var(--fontFamilyCustomFont1100, var(--fontFamilyBase))"/>
              </a:rPr>
              <a:t> </a:t>
            </a:r>
          </a:p>
          <a:p>
            <a:pPr algn="l"/>
            <a:r>
              <a:rPr lang="en-GB" sz="4000" b="0" i="0" dirty="0">
                <a:solidFill>
                  <a:srgbClr val="6F6B99"/>
                </a:solidFill>
                <a:effectLst/>
                <a:latin typeface="Segoe UI" panose="020B0502040204020203" pitchFamily="34" charset="0"/>
              </a:rPr>
              <a:t>We act ethically, with honesty, care and sensitivity, seeking to understand the realities and perspectives of the people we serve to build trust and confidence.</a:t>
            </a:r>
          </a:p>
          <a:p>
            <a:pPr marL="109728" indent="0" algn="l">
              <a:buNone/>
            </a:pPr>
            <a:endParaRPr lang="en-GB" sz="4000" b="0" i="0" dirty="0">
              <a:solidFill>
                <a:srgbClr val="000000"/>
              </a:solidFill>
              <a:effectLst/>
              <a:latin typeface="Segoe UI" panose="020B0502040204020203" pitchFamily="34" charset="0"/>
            </a:endParaRPr>
          </a:p>
          <a:p>
            <a:pPr marL="109728" indent="0" algn="l">
              <a:buNone/>
            </a:pPr>
            <a:r>
              <a:rPr lang="en-GB" sz="4000" b="1" i="0" dirty="0">
                <a:solidFill>
                  <a:srgbClr val="000000"/>
                </a:solidFill>
                <a:effectLst/>
                <a:latin typeface="var(--fontFamilyCustomFont1100, var(--fontFamilyBase))"/>
              </a:rPr>
              <a:t>Collaborative</a:t>
            </a:r>
            <a:br>
              <a:rPr lang="en-GB" sz="4000" b="1" i="0" dirty="0">
                <a:solidFill>
                  <a:srgbClr val="000000"/>
                </a:solidFill>
                <a:effectLst/>
                <a:latin typeface="var(--fontFamilyCustomFont1100, var(--fontFamilyBase))"/>
              </a:rPr>
            </a:br>
            <a:r>
              <a:rPr lang="en-GB" sz="4000" b="1" i="0" dirty="0">
                <a:solidFill>
                  <a:srgbClr val="000000"/>
                </a:solidFill>
                <a:effectLst/>
                <a:latin typeface="var(--fontFamilyCustomFont1100, var(--fontFamilyBase))"/>
              </a:rPr>
              <a:t> </a:t>
            </a:r>
          </a:p>
          <a:p>
            <a:pPr algn="l"/>
            <a:r>
              <a:rPr lang="en-GB" sz="4000" b="0" i="0" dirty="0">
                <a:solidFill>
                  <a:srgbClr val="000000"/>
                </a:solidFill>
                <a:effectLst/>
                <a:latin typeface="Segoe UI" panose="020B0502040204020203" pitchFamily="34" charset="0"/>
              </a:rPr>
              <a:t>We work as one team, listening to and supporting each other and our stakeholders, working across boundaries to improve outcomes for the public.</a:t>
            </a:r>
          </a:p>
          <a:p>
            <a:endParaRPr lang="en-GB" dirty="0"/>
          </a:p>
        </p:txBody>
      </p:sp>
      <p:pic>
        <p:nvPicPr>
          <p:cNvPr id="4" name="Picture 3">
            <a:extLst>
              <a:ext uri="{FF2B5EF4-FFF2-40B4-BE49-F238E27FC236}">
                <a16:creationId xmlns:a16="http://schemas.microsoft.com/office/drawing/2014/main" id="{095719A4-A89B-C1C9-A684-3E677DF775D7}"/>
              </a:ext>
            </a:extLst>
          </p:cNvPr>
          <p:cNvPicPr>
            <a:picLocks noChangeAspect="1"/>
          </p:cNvPicPr>
          <p:nvPr/>
        </p:nvPicPr>
        <p:blipFill>
          <a:blip r:embed="rId2" cstate="email">
            <a:duotone>
              <a:prstClr val="black"/>
              <a:srgbClr val="9900CC">
                <a:tint val="45000"/>
                <a:satMod val="400000"/>
              </a:srgbClr>
            </a:duotone>
            <a:extLst>
              <a:ext uri="{28A0092B-C50C-407E-A947-70E740481C1C}">
                <a14:useLocalDpi xmlns:a14="http://schemas.microsoft.com/office/drawing/2010/main"/>
              </a:ext>
            </a:extLst>
          </a:blip>
          <a:stretch>
            <a:fillRect/>
          </a:stretch>
        </p:blipFill>
        <p:spPr>
          <a:xfrm>
            <a:off x="10070556" y="102263"/>
            <a:ext cx="1384605" cy="1404000"/>
          </a:xfrm>
          <a:prstGeom prst="rect">
            <a:avLst/>
          </a:prstGeom>
        </p:spPr>
      </p:pic>
    </p:spTree>
    <p:extLst>
      <p:ext uri="{BB962C8B-B14F-4D97-AF65-F5344CB8AC3E}">
        <p14:creationId xmlns:p14="http://schemas.microsoft.com/office/powerpoint/2010/main" val="30113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6">
            <a:extLst>
              <a:ext uri="{FF2B5EF4-FFF2-40B4-BE49-F238E27FC236}">
                <a16:creationId xmlns:a16="http://schemas.microsoft.com/office/drawing/2014/main" id="{4FAD411C-97C1-9A70-91F0-D9500A3371EE}"/>
              </a:ext>
            </a:extLst>
          </p:cNvPr>
          <p:cNvSpPr>
            <a:spLocks noChangeArrowheads="1"/>
          </p:cNvSpPr>
          <p:nvPr/>
        </p:nvSpPr>
        <p:spPr bwMode="auto">
          <a:xfrm>
            <a:off x="226503" y="1929468"/>
            <a:ext cx="6612287" cy="47481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lnSpcReduction="10000"/>
          </a:bodyPr>
          <a:lstStyle/>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0" i="0" u="none" strike="noStrike" cap="none" normalizeH="0" baseline="0">
                <a:ln>
                  <a:noFill/>
                </a:ln>
                <a:effectLst/>
              </a:rPr>
              <a:t>My name is Shabnaz Rahman, and I am from Bangladesh. I am the Senior Operational Manager-</a:t>
            </a:r>
            <a:r>
              <a:rPr lang="en-GB" sz="2400"/>
              <a:t>Stakeholder Outreach &amp; Briefing Lead </a:t>
            </a:r>
            <a:r>
              <a:rPr kumimoji="0" lang="en-US" altLang="en-US" sz="2400" b="0" i="0" u="none" strike="noStrike" cap="none" normalizeH="0" baseline="0">
                <a:ln>
                  <a:noFill/>
                </a:ln>
                <a:effectLst/>
              </a:rPr>
              <a:t>for the Windrush Compensation Scheme (WCS). </a:t>
            </a:r>
          </a:p>
          <a:p>
            <a:pPr marL="0" marR="0" lvl="0" indent="-228600" fontAlgn="base">
              <a:lnSpc>
                <a:spcPct val="90000"/>
              </a:lnSpc>
              <a:spcBef>
                <a:spcPct val="0"/>
              </a:spcBef>
              <a:spcAft>
                <a:spcPts val="600"/>
              </a:spcAft>
              <a:buClrTx/>
              <a:buSzTx/>
              <a:buFont typeface="Arial" panose="020B0604020202020204" pitchFamily="34" charset="0"/>
              <a:buChar char="•"/>
              <a:tabLst/>
            </a:pPr>
            <a:endParaRPr lang="en-US" altLang="en-US" sz="2400"/>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400" b="0" i="0" u="none" strike="noStrike" cap="none" normalizeH="0" baseline="0">
                <a:ln>
                  <a:noFill/>
                </a:ln>
                <a:effectLst/>
              </a:rPr>
              <a:t>I joined the WCS almost two years ago as a Quality Assurance Manager and worked with passionate colleagues to provide compensation for our customers. I wanted to continue with the positive work and to make a difference right at the forefront of our customer service. In 2023 I moved to the engagement operation, where My team and I work to increase awareness of the scheme through community events and stakeholder engagement. </a:t>
            </a:r>
          </a:p>
        </p:txBody>
      </p:sp>
      <p:sp>
        <p:nvSpPr>
          <p:cNvPr id="8" name="Content Placeholder 5">
            <a:extLst>
              <a:ext uri="{FF2B5EF4-FFF2-40B4-BE49-F238E27FC236}">
                <a16:creationId xmlns:a16="http://schemas.microsoft.com/office/drawing/2014/main" id="{5BF9B114-761E-444B-9079-F192C4BA4FAC}"/>
              </a:ext>
            </a:extLst>
          </p:cNvPr>
          <p:cNvSpPr txBox="1">
            <a:spLocks/>
          </p:cNvSpPr>
          <p:nvPr/>
        </p:nvSpPr>
        <p:spPr>
          <a:xfrm>
            <a:off x="117191" y="1308148"/>
            <a:ext cx="11230148" cy="4542623"/>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endParaRPr lang="en-GB"/>
          </a:p>
        </p:txBody>
      </p:sp>
      <p:sp>
        <p:nvSpPr>
          <p:cNvPr id="6" name="Title 1">
            <a:extLst>
              <a:ext uri="{FF2B5EF4-FFF2-40B4-BE49-F238E27FC236}">
                <a16:creationId xmlns:a16="http://schemas.microsoft.com/office/drawing/2014/main" id="{B6C82C5A-5DEE-AAB9-9021-02C42C8604E8}"/>
              </a:ext>
            </a:extLst>
          </p:cNvPr>
          <p:cNvSpPr txBox="1">
            <a:spLocks/>
          </p:cNvSpPr>
          <p:nvPr/>
        </p:nvSpPr>
        <p:spPr>
          <a:xfrm>
            <a:off x="0" y="-21772"/>
            <a:ext cx="12344400" cy="1338330"/>
          </a:xfrm>
          <a:prstGeom prst="rect">
            <a:avLst/>
          </a:prstGeom>
          <a:solidFill>
            <a:schemeClr val="accent1">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marL="180000" eaLnBrk="0" fontAlgn="base" hangingPunct="0">
              <a:spcBef>
                <a:spcPct val="0"/>
              </a:spcBef>
              <a:spcAft>
                <a:spcPct val="0"/>
              </a:spcAft>
              <a:defRPr sz="2000" b="1">
                <a:solidFill>
                  <a:schemeClr val="bg1"/>
                </a:solidFill>
                <a:latin typeface="+mj-lt"/>
                <a:ea typeface="+mj-ea"/>
                <a:cs typeface="+mj-cs"/>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179705">
              <a:lnSpc>
                <a:spcPct val="107000"/>
              </a:lnSpc>
              <a:spcAft>
                <a:spcPts val="800"/>
              </a:spcAft>
            </a:pPr>
            <a:r>
              <a:rPr lang="en-GB" sz="3600">
                <a:latin typeface="Arial"/>
                <a:cs typeface="Arial"/>
              </a:rPr>
              <a:t>Meet the Team</a:t>
            </a:r>
            <a:endParaRPr lang="en-GB" sz="3600">
              <a:cs typeface="Arial"/>
            </a:endParaRPr>
          </a:p>
        </p:txBody>
      </p:sp>
      <p:pic>
        <p:nvPicPr>
          <p:cNvPr id="2" name="Picture 1" descr="A person smiling for a selfie&#10;&#10;Description automatically generated">
            <a:extLst>
              <a:ext uri="{FF2B5EF4-FFF2-40B4-BE49-F238E27FC236}">
                <a16:creationId xmlns:a16="http://schemas.microsoft.com/office/drawing/2014/main" id="{010C62DF-07AF-3925-EBE5-11684F1AAE44}"/>
              </a:ext>
            </a:extLst>
          </p:cNvPr>
          <p:cNvPicPr>
            <a:picLocks noChangeAspect="1" noChangeArrowheads="1"/>
          </p:cNvPicPr>
          <p:nvPr/>
        </p:nvPicPr>
        <p:blipFill rotWithShape="1">
          <a:blip r:embed="rId3"/>
          <a:srcRect t="116" r="60" b="18286"/>
          <a:stretch/>
        </p:blipFill>
        <p:spPr bwMode="auto">
          <a:xfrm>
            <a:off x="7059286" y="1336829"/>
            <a:ext cx="4996808" cy="553191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E5F00B-4993-44ED-A7AA-3F25874FC1C2}"/>
              </a:ext>
            </a:extLst>
          </p:cNvPr>
          <p:cNvPicPr>
            <a:picLocks noChangeAspect="1"/>
          </p:cNvPicPr>
          <p:nvPr/>
        </p:nvPicPr>
        <p:blipFill>
          <a:blip r:embed="rId4" cstate="print">
            <a:clrChange>
              <a:clrFrom>
                <a:srgbClr val="000000">
                  <a:alpha val="0"/>
                </a:srgbClr>
              </a:clrFrom>
              <a:clrTo>
                <a:srgbClr val="000000">
                  <a:alpha val="0"/>
                </a:srgbClr>
              </a:clrTo>
            </a:clrChange>
            <a:biLevel thresh="25000"/>
            <a:extLst>
              <a:ext uri="{28A0092B-C50C-407E-A947-70E740481C1C}">
                <a14:useLocalDpi xmlns:a14="http://schemas.microsoft.com/office/drawing/2010/main"/>
              </a:ext>
            </a:extLst>
          </a:blip>
          <a:stretch>
            <a:fillRect/>
          </a:stretch>
        </p:blipFill>
        <p:spPr>
          <a:xfrm>
            <a:off x="10873838" y="58944"/>
            <a:ext cx="1183517" cy="1198870"/>
          </a:xfrm>
          <a:prstGeom prst="rect">
            <a:avLst/>
          </a:prstGeom>
        </p:spPr>
      </p:pic>
    </p:spTree>
    <p:extLst>
      <p:ext uri="{BB962C8B-B14F-4D97-AF65-F5344CB8AC3E}">
        <p14:creationId xmlns:p14="http://schemas.microsoft.com/office/powerpoint/2010/main" val="138639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596B9B-DFB7-47C0-8E3C-F15C20ECB008}"/>
              </a:ext>
            </a:extLst>
          </p:cNvPr>
          <p:cNvSpPr txBox="1">
            <a:spLocks/>
          </p:cNvSpPr>
          <p:nvPr/>
        </p:nvSpPr>
        <p:spPr>
          <a:xfrm>
            <a:off x="0" y="0"/>
            <a:ext cx="12192000" cy="1331072"/>
          </a:xfrm>
          <a:prstGeom prst="rect">
            <a:avLst/>
          </a:prstGeom>
          <a:solidFill>
            <a:schemeClr val="accent1">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marL="180000" eaLnBrk="0" fontAlgn="base" hangingPunct="0">
              <a:spcBef>
                <a:spcPct val="0"/>
              </a:spcBef>
              <a:spcAft>
                <a:spcPct val="0"/>
              </a:spcAft>
              <a:defRPr sz="2000" b="1">
                <a:solidFill>
                  <a:schemeClr val="bg1"/>
                </a:solidFill>
                <a:latin typeface="+mj-lt"/>
                <a:ea typeface="+mj-ea"/>
                <a:cs typeface="+mj-cs"/>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179705">
              <a:lnSpc>
                <a:spcPct val="107000"/>
              </a:lnSpc>
              <a:spcAft>
                <a:spcPts val="800"/>
              </a:spcAft>
            </a:pPr>
            <a:r>
              <a:rPr lang="en-GB" sz="3600">
                <a:latin typeface="Arial"/>
                <a:cs typeface="Arial"/>
              </a:rPr>
              <a:t>Meet the Team</a:t>
            </a:r>
            <a:endParaRPr lang="en-GB" sz="3600">
              <a:cs typeface="Arial"/>
            </a:endParaRPr>
          </a:p>
        </p:txBody>
      </p:sp>
      <p:sp>
        <p:nvSpPr>
          <p:cNvPr id="3" name="Content Placeholder 5">
            <a:extLst>
              <a:ext uri="{FF2B5EF4-FFF2-40B4-BE49-F238E27FC236}">
                <a16:creationId xmlns:a16="http://schemas.microsoft.com/office/drawing/2014/main" id="{03C0F455-F057-4040-BDF2-D39A847D036D}"/>
              </a:ext>
            </a:extLst>
          </p:cNvPr>
          <p:cNvSpPr txBox="1">
            <a:spLocks/>
          </p:cNvSpPr>
          <p:nvPr/>
        </p:nvSpPr>
        <p:spPr>
          <a:xfrm>
            <a:off x="196413" y="977334"/>
            <a:ext cx="11726297" cy="58501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endParaRPr lang="en-GB">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B0F4229-D529-4D75-A114-D978C275D18D}"/>
              </a:ext>
            </a:extLst>
          </p:cNvPr>
          <p:cNvPicPr>
            <a:picLocks noChangeAspect="1"/>
          </p:cNvPicPr>
          <p:nvPr/>
        </p:nvPicPr>
        <p:blipFill>
          <a:blip r:embed="rId3" cstate="print">
            <a:clrChange>
              <a:clrFrom>
                <a:srgbClr val="000000">
                  <a:alpha val="0"/>
                </a:srgbClr>
              </a:clrFrom>
              <a:clrTo>
                <a:srgbClr val="000000">
                  <a:alpha val="0"/>
                </a:srgbClr>
              </a:clrTo>
            </a:clrChange>
            <a:biLevel thresh="25000"/>
            <a:extLst>
              <a:ext uri="{28A0092B-C50C-407E-A947-70E740481C1C}">
                <a14:useLocalDpi xmlns:a14="http://schemas.microsoft.com/office/drawing/2010/main"/>
              </a:ext>
            </a:extLst>
          </a:blip>
          <a:stretch>
            <a:fillRect/>
          </a:stretch>
        </p:blipFill>
        <p:spPr>
          <a:xfrm>
            <a:off x="10873838" y="58944"/>
            <a:ext cx="1183517" cy="1198870"/>
          </a:xfrm>
          <a:prstGeom prst="rect">
            <a:avLst/>
          </a:prstGeom>
        </p:spPr>
      </p:pic>
      <p:sp>
        <p:nvSpPr>
          <p:cNvPr id="2" name="Rectangle 1">
            <a:extLst>
              <a:ext uri="{FF2B5EF4-FFF2-40B4-BE49-F238E27FC236}">
                <a16:creationId xmlns:a16="http://schemas.microsoft.com/office/drawing/2014/main" id="{2E4C5415-1647-45F2-BB66-AE1554FC6C62}"/>
              </a:ext>
            </a:extLst>
          </p:cNvPr>
          <p:cNvSpPr/>
          <p:nvPr/>
        </p:nvSpPr>
        <p:spPr>
          <a:xfrm>
            <a:off x="494309" y="1413264"/>
            <a:ext cx="4519480" cy="369332"/>
          </a:xfrm>
          <a:prstGeom prst="rect">
            <a:avLst/>
          </a:prstGeom>
          <a:ln>
            <a:solidFill>
              <a:schemeClr val="bg1"/>
            </a:solidFill>
          </a:ln>
        </p:spPr>
        <p:txBody>
          <a:bodyPr wrap="square" lIns="91440" tIns="45720" rIns="91440" bIns="45720" anchor="t">
            <a:spAutoFit/>
          </a:bodyPr>
          <a:lstStyle/>
          <a:p>
            <a:pPr fontAlgn="base"/>
            <a:endParaRPr lang="en-GB"/>
          </a:p>
        </p:txBody>
      </p:sp>
      <p:sp>
        <p:nvSpPr>
          <p:cNvPr id="11" name="Rectangle 10">
            <a:extLst>
              <a:ext uri="{FF2B5EF4-FFF2-40B4-BE49-F238E27FC236}">
                <a16:creationId xmlns:a16="http://schemas.microsoft.com/office/drawing/2014/main" id="{7B1772EF-EBEB-4590-9894-01A4B949484B}"/>
              </a:ext>
            </a:extLst>
          </p:cNvPr>
          <p:cNvSpPr/>
          <p:nvPr/>
        </p:nvSpPr>
        <p:spPr>
          <a:xfrm>
            <a:off x="0" y="1554564"/>
            <a:ext cx="12191999" cy="524449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a:lstStyle/>
          <a:p>
            <a:pPr marL="285750" indent="-285750" fontAlgn="base">
              <a:buFont typeface="Arial" panose="020B0604020202020204" pitchFamily="34" charset="0"/>
              <a:buChar char="•"/>
            </a:pPr>
            <a:endParaRPr lang="en-GB" sz="1600">
              <a:solidFill>
                <a:schemeClr val="tx1"/>
              </a:solidFill>
            </a:endParaRPr>
          </a:p>
        </p:txBody>
      </p:sp>
      <p:pic>
        <p:nvPicPr>
          <p:cNvPr id="6" name="Picture 5" descr="A person wearing a lanyard&#10;&#10;Description automatically generated">
            <a:extLst>
              <a:ext uri="{FF2B5EF4-FFF2-40B4-BE49-F238E27FC236}">
                <a16:creationId xmlns:a16="http://schemas.microsoft.com/office/drawing/2014/main" id="{D99DE11A-50B6-5D61-DBB3-33EEB51B7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13" y="1724961"/>
            <a:ext cx="1993158" cy="1944000"/>
          </a:xfrm>
          <a:prstGeom prst="rect">
            <a:avLst/>
          </a:prstGeom>
        </p:spPr>
      </p:pic>
      <p:pic>
        <p:nvPicPr>
          <p:cNvPr id="8" name="Picture 7">
            <a:extLst>
              <a:ext uri="{FF2B5EF4-FFF2-40B4-BE49-F238E27FC236}">
                <a16:creationId xmlns:a16="http://schemas.microsoft.com/office/drawing/2014/main" id="{2CDAE1D3-C4E6-6546-B463-CBECE8BFE1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40" t="32335"/>
          <a:stretch/>
        </p:blipFill>
        <p:spPr bwMode="auto">
          <a:xfrm rot="10800000" flipV="1">
            <a:off x="61768" y="4133700"/>
            <a:ext cx="2361565" cy="1883410"/>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DAF9D596-B7EF-4019-1018-851A156F7807}"/>
              </a:ext>
            </a:extLst>
          </p:cNvPr>
          <p:cNvSpPr txBox="1"/>
          <p:nvPr/>
        </p:nvSpPr>
        <p:spPr>
          <a:xfrm>
            <a:off x="2692282" y="4063427"/>
            <a:ext cx="9365073" cy="265700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nSpc>
                <a:spcPct val="107000"/>
              </a:lnSpc>
              <a:spcAft>
                <a:spcPts val="800"/>
              </a:spcAft>
            </a:pPr>
            <a:r>
              <a:rPr lang="en-GB" sz="1600" kern="100" dirty="0">
                <a:effectLst/>
                <a:latin typeface="Calibri"/>
                <a:ea typeface="Calibri"/>
                <a:cs typeface="Times New Roman"/>
              </a:rPr>
              <a:t>Hi, my name is Jayne Wingfield – I work on Stakeholder Outreach</a:t>
            </a:r>
            <a:r>
              <a:rPr lang="en-GB" sz="1600" kern="100" dirty="0">
                <a:latin typeface="Calibri"/>
                <a:ea typeface="Calibri"/>
                <a:cs typeface="Times New Roman"/>
              </a:rPr>
              <a:t> </a:t>
            </a:r>
            <a:r>
              <a:rPr lang="en-GB" sz="1600" kern="100" dirty="0">
                <a:effectLst/>
                <a:latin typeface="Calibri"/>
                <a:ea typeface="Calibri"/>
                <a:cs typeface="Times New Roman"/>
              </a:rPr>
              <a:t> Team within Windrush, I have previously worked on the Windrush Helpline, Windrush Registration team and most recently the Vulnerable </a:t>
            </a:r>
            <a:r>
              <a:rPr lang="en-GB" sz="1600" kern="100" dirty="0">
                <a:latin typeface="Calibri"/>
                <a:ea typeface="Calibri"/>
                <a:cs typeface="Times New Roman"/>
              </a:rPr>
              <a:t>Person</a:t>
            </a:r>
            <a:r>
              <a:rPr lang="en-GB" sz="1600" kern="100" dirty="0">
                <a:effectLst/>
                <a:latin typeface="Calibri"/>
                <a:ea typeface="Calibri"/>
                <a:cs typeface="Times New Roman"/>
              </a:rPr>
              <a:t> </a:t>
            </a:r>
            <a:r>
              <a:rPr lang="en-GB" sz="1600" kern="100" dirty="0">
                <a:latin typeface="Calibri"/>
                <a:ea typeface="Calibri"/>
                <a:cs typeface="Times New Roman"/>
              </a:rPr>
              <a:t>Team</a:t>
            </a:r>
            <a:r>
              <a:rPr lang="en-GB" sz="1600" kern="100" dirty="0">
                <a:effectLst/>
                <a:latin typeface="Calibri"/>
                <a:ea typeface="Calibri"/>
                <a:cs typeface="Times New Roman"/>
              </a:rPr>
              <a:t>, so I possess a wide knowledge of the different teams and our customer base.</a:t>
            </a:r>
          </a:p>
          <a:p>
            <a:pPr>
              <a:lnSpc>
                <a:spcPct val="107000"/>
              </a:lnSpc>
              <a:spcAft>
                <a:spcPts val="800"/>
              </a:spcAft>
            </a:pPr>
            <a:r>
              <a:rPr lang="en-GB" sz="1600" kern="100" dirty="0">
                <a:effectLst/>
                <a:latin typeface="Calibri"/>
                <a:ea typeface="Calibri"/>
                <a:cs typeface="Times New Roman"/>
              </a:rPr>
              <a:t>I joined the Home Office and the Windrush department in 2022, coming from </a:t>
            </a:r>
            <a:r>
              <a:rPr lang="en-GB" sz="1600" kern="100" dirty="0">
                <a:latin typeface="Calibri"/>
                <a:ea typeface="Calibri"/>
                <a:cs typeface="Times New Roman"/>
              </a:rPr>
              <a:t>Department of Work and Pensions( DWP) </a:t>
            </a:r>
            <a:r>
              <a:rPr lang="en-GB" sz="1600" kern="100" dirty="0">
                <a:effectLst/>
                <a:latin typeface="Calibri"/>
                <a:ea typeface="Calibri"/>
                <a:cs typeface="Times New Roman"/>
              </a:rPr>
              <a:t>where I brought along my lived enriched experience of working amongst and helping the most vulnerable customers in our society.</a:t>
            </a:r>
          </a:p>
          <a:p>
            <a:pPr>
              <a:lnSpc>
                <a:spcPct val="107000"/>
              </a:lnSpc>
              <a:spcAft>
                <a:spcPts val="800"/>
              </a:spcAft>
            </a:pPr>
            <a:r>
              <a:rPr lang="en-GB" sz="1600" kern="100" dirty="0">
                <a:latin typeface="Calibri"/>
                <a:ea typeface="Calibri"/>
                <a:cs typeface="Times New Roman"/>
              </a:rPr>
              <a:t> </a:t>
            </a:r>
            <a:r>
              <a:rPr lang="en-GB" sz="1600" kern="100" dirty="0">
                <a:effectLst/>
                <a:latin typeface="Calibri"/>
                <a:ea typeface="Calibri"/>
                <a:cs typeface="Times New Roman"/>
              </a:rPr>
              <a:t>I felt a strong connection with Windrush as my own father was an Irish immigrant and I felt that I needed to put wrong things right and to enable the Windrush customers </a:t>
            </a:r>
            <a:r>
              <a:rPr lang="en-GB" sz="1600" kern="100" dirty="0">
                <a:latin typeface="Calibri"/>
                <a:ea typeface="Calibri"/>
                <a:cs typeface="Times New Roman"/>
              </a:rPr>
              <a:t>that are entitled to</a:t>
            </a:r>
            <a:r>
              <a:rPr lang="en-GB" sz="1600" kern="100" dirty="0">
                <a:effectLst/>
                <a:latin typeface="Calibri"/>
                <a:ea typeface="Calibri"/>
                <a:cs typeface="Times New Roman"/>
              </a:rPr>
              <a:t> </a:t>
            </a:r>
            <a:r>
              <a:rPr lang="en-GB" sz="1600" kern="100" dirty="0">
                <a:latin typeface="Calibri"/>
                <a:ea typeface="Calibri"/>
                <a:cs typeface="Times New Roman"/>
              </a:rPr>
              <a:t>achieve</a:t>
            </a:r>
            <a:r>
              <a:rPr lang="en-GB" sz="1600" kern="100" dirty="0">
                <a:effectLst/>
                <a:latin typeface="Calibri"/>
                <a:ea typeface="Calibri"/>
                <a:cs typeface="Times New Roman"/>
              </a:rPr>
              <a:t> the </a:t>
            </a:r>
            <a:r>
              <a:rPr lang="en-GB" sz="1600" kern="100" dirty="0">
                <a:latin typeface="Calibri"/>
                <a:ea typeface="Calibri"/>
                <a:cs typeface="Times New Roman"/>
              </a:rPr>
              <a:t>compensation </a:t>
            </a:r>
            <a:r>
              <a:rPr lang="en-GB" sz="1600" kern="100" dirty="0">
                <a:effectLst/>
                <a:latin typeface="Calibri"/>
                <a:ea typeface="Calibri"/>
                <a:cs typeface="Times New Roman"/>
              </a:rPr>
              <a:t>they</a:t>
            </a:r>
            <a:r>
              <a:rPr lang="en-GB" sz="1600" kern="100" dirty="0">
                <a:latin typeface="Calibri"/>
                <a:ea typeface="Calibri"/>
                <a:cs typeface="Times New Roman"/>
              </a:rPr>
              <a:t> </a:t>
            </a:r>
            <a:r>
              <a:rPr lang="en-GB" sz="1600" kern="100" dirty="0">
                <a:effectLst/>
                <a:latin typeface="Calibri"/>
                <a:ea typeface="Calibri"/>
                <a:cs typeface="Times New Roman"/>
              </a:rPr>
              <a:t>deserve. I will honour my commitment to ensure that I help each and every one of them.</a:t>
            </a:r>
          </a:p>
        </p:txBody>
      </p:sp>
      <p:sp>
        <p:nvSpPr>
          <p:cNvPr id="17" name="TextBox 16">
            <a:extLst>
              <a:ext uri="{FF2B5EF4-FFF2-40B4-BE49-F238E27FC236}">
                <a16:creationId xmlns:a16="http://schemas.microsoft.com/office/drawing/2014/main" id="{2BA75CC7-2DFC-6A6C-7E66-A0AE8CD1CB51}"/>
              </a:ext>
            </a:extLst>
          </p:cNvPr>
          <p:cNvSpPr txBox="1"/>
          <p:nvPr/>
        </p:nvSpPr>
        <p:spPr>
          <a:xfrm>
            <a:off x="2692282" y="1625022"/>
            <a:ext cx="9397893" cy="2339102"/>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GB" sz="1600">
                <a:latin typeface="Calibri" panose="020F0502020204030204" pitchFamily="34" charset="0"/>
                <a:cs typeface="Calibri" panose="020F0502020204030204" pitchFamily="34" charset="0"/>
              </a:rPr>
              <a:t>My Name is Tracy Mpofu I am an HEO on Stakeholder Outreach &amp; Briefing Lead. I joined the Windrush Compensation Scheme in June 2020 as a Quality Manager. </a:t>
            </a:r>
          </a:p>
          <a:p>
            <a:r>
              <a:rPr lang="en-GB" sz="1600">
                <a:latin typeface="Calibri"/>
                <a:ea typeface="Calibri"/>
                <a:cs typeface="Calibri"/>
              </a:rPr>
              <a:t>As a Windrush volunteer and someone from the commonwealth, this drove my passion into helping people who were affected by the scandal. The majority of those people are like me.</a:t>
            </a:r>
          </a:p>
          <a:p>
            <a:r>
              <a:rPr lang="en-GB" sz="1600">
                <a:latin typeface="Calibri"/>
                <a:ea typeface="Calibri"/>
                <a:cs typeface="Calibri"/>
              </a:rPr>
              <a:t>In 2023, I transitioned into the engagement team where I continue to help customers in a different manner. Therefore, in 2024 when the opportunity arose to work with new stakeholders to promote the scheme, I could not be more enthralled. To me it means I have to reach as many people as possible who might be entitled to compensation and to raise awareness of the scheme and what Windrush is about. It should not be forgotten!</a:t>
            </a:r>
          </a:p>
          <a:p>
            <a:endParaRPr lang="en-GB"/>
          </a:p>
        </p:txBody>
      </p:sp>
    </p:spTree>
    <p:extLst>
      <p:ext uri="{BB962C8B-B14F-4D97-AF65-F5344CB8AC3E}">
        <p14:creationId xmlns:p14="http://schemas.microsoft.com/office/powerpoint/2010/main" val="2961059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596B9B-DFB7-47C0-8E3C-F15C20ECB008}"/>
              </a:ext>
            </a:extLst>
          </p:cNvPr>
          <p:cNvSpPr txBox="1">
            <a:spLocks/>
          </p:cNvSpPr>
          <p:nvPr/>
        </p:nvSpPr>
        <p:spPr>
          <a:xfrm>
            <a:off x="0" y="0"/>
            <a:ext cx="12192000" cy="1331072"/>
          </a:xfrm>
          <a:prstGeom prst="rect">
            <a:avLst/>
          </a:prstGeom>
          <a:solidFill>
            <a:schemeClr val="accent1">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marL="180000" eaLnBrk="0" fontAlgn="base" hangingPunct="0">
              <a:spcBef>
                <a:spcPct val="0"/>
              </a:spcBef>
              <a:spcAft>
                <a:spcPct val="0"/>
              </a:spcAft>
              <a:defRPr sz="2000" b="1">
                <a:solidFill>
                  <a:schemeClr val="bg1"/>
                </a:solidFill>
                <a:latin typeface="+mj-lt"/>
                <a:ea typeface="+mj-ea"/>
                <a:cs typeface="+mj-cs"/>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179705">
              <a:lnSpc>
                <a:spcPct val="107000"/>
              </a:lnSpc>
              <a:spcAft>
                <a:spcPts val="800"/>
              </a:spcAft>
            </a:pPr>
            <a:r>
              <a:rPr lang="en-GB" sz="3600">
                <a:latin typeface="Arial"/>
                <a:cs typeface="Arial"/>
              </a:rPr>
              <a:t>Meet the Team</a:t>
            </a:r>
            <a:endParaRPr lang="en-GB" sz="3600">
              <a:cs typeface="Arial"/>
            </a:endParaRPr>
          </a:p>
        </p:txBody>
      </p:sp>
      <p:sp>
        <p:nvSpPr>
          <p:cNvPr id="3" name="Content Placeholder 5">
            <a:extLst>
              <a:ext uri="{FF2B5EF4-FFF2-40B4-BE49-F238E27FC236}">
                <a16:creationId xmlns:a16="http://schemas.microsoft.com/office/drawing/2014/main" id="{03C0F455-F057-4040-BDF2-D39A847D036D}"/>
              </a:ext>
            </a:extLst>
          </p:cNvPr>
          <p:cNvSpPr txBox="1">
            <a:spLocks/>
          </p:cNvSpPr>
          <p:nvPr/>
        </p:nvSpPr>
        <p:spPr>
          <a:xfrm>
            <a:off x="196413" y="977334"/>
            <a:ext cx="11726297" cy="58501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endParaRPr lang="en-GB">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B0F4229-D529-4D75-A114-D978C275D18D}"/>
              </a:ext>
            </a:extLst>
          </p:cNvPr>
          <p:cNvPicPr>
            <a:picLocks noChangeAspect="1"/>
          </p:cNvPicPr>
          <p:nvPr/>
        </p:nvPicPr>
        <p:blipFill>
          <a:blip r:embed="rId3" cstate="print">
            <a:clrChange>
              <a:clrFrom>
                <a:srgbClr val="000000">
                  <a:alpha val="0"/>
                </a:srgbClr>
              </a:clrFrom>
              <a:clrTo>
                <a:srgbClr val="000000">
                  <a:alpha val="0"/>
                </a:srgbClr>
              </a:clrTo>
            </a:clrChange>
            <a:biLevel thresh="25000"/>
            <a:extLst>
              <a:ext uri="{28A0092B-C50C-407E-A947-70E740481C1C}">
                <a14:useLocalDpi xmlns:a14="http://schemas.microsoft.com/office/drawing/2010/main"/>
              </a:ext>
            </a:extLst>
          </a:blip>
          <a:stretch>
            <a:fillRect/>
          </a:stretch>
        </p:blipFill>
        <p:spPr>
          <a:xfrm>
            <a:off x="10873838" y="58944"/>
            <a:ext cx="1183517" cy="1198870"/>
          </a:xfrm>
          <a:prstGeom prst="rect">
            <a:avLst/>
          </a:prstGeom>
        </p:spPr>
      </p:pic>
      <p:sp>
        <p:nvSpPr>
          <p:cNvPr id="2" name="Rectangle 1">
            <a:extLst>
              <a:ext uri="{FF2B5EF4-FFF2-40B4-BE49-F238E27FC236}">
                <a16:creationId xmlns:a16="http://schemas.microsoft.com/office/drawing/2014/main" id="{2E4C5415-1647-45F2-BB66-AE1554FC6C62}"/>
              </a:ext>
            </a:extLst>
          </p:cNvPr>
          <p:cNvSpPr/>
          <p:nvPr/>
        </p:nvSpPr>
        <p:spPr>
          <a:xfrm>
            <a:off x="494309" y="1413264"/>
            <a:ext cx="4519480" cy="369332"/>
          </a:xfrm>
          <a:prstGeom prst="rect">
            <a:avLst/>
          </a:prstGeom>
          <a:ln>
            <a:solidFill>
              <a:schemeClr val="bg1"/>
            </a:solidFill>
          </a:ln>
        </p:spPr>
        <p:txBody>
          <a:bodyPr wrap="square" lIns="91440" tIns="45720" rIns="91440" bIns="45720" anchor="t">
            <a:spAutoFit/>
          </a:bodyPr>
          <a:lstStyle/>
          <a:p>
            <a:pPr fontAlgn="base"/>
            <a:endParaRPr lang="en-GB"/>
          </a:p>
        </p:txBody>
      </p:sp>
      <p:sp>
        <p:nvSpPr>
          <p:cNvPr id="11" name="Rectangle 10">
            <a:extLst>
              <a:ext uri="{FF2B5EF4-FFF2-40B4-BE49-F238E27FC236}">
                <a16:creationId xmlns:a16="http://schemas.microsoft.com/office/drawing/2014/main" id="{7B1772EF-EBEB-4590-9894-01A4B949484B}"/>
              </a:ext>
            </a:extLst>
          </p:cNvPr>
          <p:cNvSpPr/>
          <p:nvPr/>
        </p:nvSpPr>
        <p:spPr>
          <a:xfrm>
            <a:off x="196413" y="1597929"/>
            <a:ext cx="11860942" cy="505415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a:lstStyle/>
          <a:p>
            <a:pPr marL="285750" indent="-285750" fontAlgn="base">
              <a:buFont typeface="Arial" panose="020B0604020202020204" pitchFamily="34" charset="0"/>
              <a:buChar char="•"/>
            </a:pPr>
            <a:endParaRPr lang="en-GB" sz="1600">
              <a:solidFill>
                <a:schemeClr val="tx1"/>
              </a:solidFill>
              <a:highlight>
                <a:srgbClr val="FFFF00"/>
              </a:highlight>
            </a:endParaRPr>
          </a:p>
        </p:txBody>
      </p:sp>
      <p:pic>
        <p:nvPicPr>
          <p:cNvPr id="6" name="Picture 5" descr="A person with her hand on her chin&#10;&#10;Description automatically generated">
            <a:extLst>
              <a:ext uri="{FF2B5EF4-FFF2-40B4-BE49-F238E27FC236}">
                <a16:creationId xmlns:a16="http://schemas.microsoft.com/office/drawing/2014/main" id="{86C49C74-23A0-D88C-1DB4-AB0B508DF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9055" y="1747073"/>
            <a:ext cx="1620487" cy="2332218"/>
          </a:xfrm>
          <a:prstGeom prst="rect">
            <a:avLst/>
          </a:prstGeom>
        </p:spPr>
      </p:pic>
      <p:sp>
        <p:nvSpPr>
          <p:cNvPr id="8" name="TextBox 7">
            <a:extLst>
              <a:ext uri="{FF2B5EF4-FFF2-40B4-BE49-F238E27FC236}">
                <a16:creationId xmlns:a16="http://schemas.microsoft.com/office/drawing/2014/main" id="{07CE2D7D-F06C-F453-3E33-BD39C8BFD446}"/>
              </a:ext>
            </a:extLst>
          </p:cNvPr>
          <p:cNvSpPr txBox="1"/>
          <p:nvPr/>
        </p:nvSpPr>
        <p:spPr>
          <a:xfrm>
            <a:off x="269290" y="1747073"/>
            <a:ext cx="9723352" cy="2339102"/>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sz="1600" dirty="0">
                <a:effectLst/>
                <a:latin typeface="Calibri"/>
                <a:ea typeface="Calibri"/>
                <a:cs typeface="Calibri"/>
              </a:rPr>
              <a:t>My name is Saira. For the past few years, I have worked in the Home Office in various departments within the Windrush</a:t>
            </a:r>
            <a:r>
              <a:rPr lang="en-GB" sz="1600" dirty="0">
                <a:latin typeface="Calibri"/>
                <a:ea typeface="Calibri"/>
                <a:cs typeface="Calibri"/>
              </a:rPr>
              <a:t> </a:t>
            </a:r>
            <a:r>
              <a:rPr lang="en-GB" sz="1600" dirty="0">
                <a:solidFill>
                  <a:schemeClr val="tx1"/>
                </a:solidFill>
                <a:latin typeface="Calibri"/>
                <a:ea typeface="Calibri"/>
                <a:cs typeface="Calibri"/>
              </a:rPr>
              <a:t>Team</a:t>
            </a:r>
            <a:r>
              <a:rPr lang="en-GB" sz="1600" dirty="0">
                <a:solidFill>
                  <a:schemeClr val="tx1"/>
                </a:solidFill>
                <a:effectLst/>
                <a:latin typeface="Calibri"/>
                <a:ea typeface="Calibri"/>
                <a:cs typeface="Calibri"/>
              </a:rPr>
              <a:t>. I have worked as a caseworker, and a contact manager. These role further increased my passion to continue to work within Windrush.</a:t>
            </a:r>
            <a:r>
              <a:rPr lang="en-GB" sz="1600" dirty="0">
                <a:solidFill>
                  <a:schemeClr val="tx1"/>
                </a:solidFill>
                <a:latin typeface="Calibri"/>
                <a:ea typeface="Calibri"/>
                <a:cs typeface="Calibri"/>
              </a:rPr>
              <a:t> </a:t>
            </a: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GB" sz="1600" dirty="0">
              <a:solidFill>
                <a:schemeClr val="tx1"/>
              </a:solidFill>
              <a:latin typeface="Calibri"/>
              <a:ea typeface="Calibri"/>
              <a:cs typeface="Calibri"/>
            </a:endParaRPr>
          </a:p>
          <a:p>
            <a:r>
              <a:rPr lang="en-GB" sz="1600" dirty="0">
                <a:solidFill>
                  <a:schemeClr val="tx1"/>
                </a:solidFill>
                <a:effectLst/>
                <a:latin typeface="Calibri"/>
                <a:ea typeface="Calibri"/>
                <a:cs typeface="Calibri"/>
              </a:rPr>
              <a:t>My current role as Stakeholder Outreach has given me the opportunity to research and explore South Asian communities and raise their awareness on Windrush. Being South Asian myself I feel a strong sense of responsibility and joy in working with communities that share my roots. My overall purpose is to bring awareness to people from any nationalities that may have been affected by the Windrush</a:t>
            </a:r>
            <a:r>
              <a:rPr lang="en-GB" sz="1600" dirty="0">
                <a:solidFill>
                  <a:schemeClr val="tx1"/>
                </a:solidFill>
                <a:latin typeface="Calibri"/>
                <a:ea typeface="Calibri"/>
                <a:cs typeface="Calibri"/>
              </a:rPr>
              <a:t> scandal.</a:t>
            </a:r>
            <a:endParaRPr lang="en-GB" sz="1800" dirty="0">
              <a:solidFill>
                <a:schemeClr val="tx1"/>
              </a:solidFill>
              <a:effectLst/>
              <a:latin typeface="Calibri" panose="020F0502020204030204" pitchFamily="34" charset="0"/>
              <a:ea typeface="Calibri" panose="020F0502020204030204" pitchFamily="34" charset="0"/>
              <a:cs typeface="Calibri"/>
            </a:endParaRPr>
          </a:p>
          <a:p>
            <a:endParaRPr lang="en-GB" dirty="0"/>
          </a:p>
        </p:txBody>
      </p:sp>
      <p:pic>
        <p:nvPicPr>
          <p:cNvPr id="16" name="Picture 15">
            <a:extLst>
              <a:ext uri="{FF2B5EF4-FFF2-40B4-BE49-F238E27FC236}">
                <a16:creationId xmlns:a16="http://schemas.microsoft.com/office/drawing/2014/main" id="{5A3E82D5-BB81-89AB-4E16-3CA935B90849}"/>
              </a:ext>
            </a:extLst>
          </p:cNvPr>
          <p:cNvPicPr>
            <a:picLocks noChangeAspect="1"/>
          </p:cNvPicPr>
          <p:nvPr/>
        </p:nvPicPr>
        <p:blipFill>
          <a:blip r:embed="rId5"/>
          <a:stretch>
            <a:fillRect/>
          </a:stretch>
        </p:blipFill>
        <p:spPr>
          <a:xfrm>
            <a:off x="10131917" y="4213687"/>
            <a:ext cx="1734762" cy="2304000"/>
          </a:xfrm>
          <a:prstGeom prst="rect">
            <a:avLst/>
          </a:prstGeom>
        </p:spPr>
      </p:pic>
      <p:sp>
        <p:nvSpPr>
          <p:cNvPr id="17" name="TextBox 16">
            <a:extLst>
              <a:ext uri="{FF2B5EF4-FFF2-40B4-BE49-F238E27FC236}">
                <a16:creationId xmlns:a16="http://schemas.microsoft.com/office/drawing/2014/main" id="{932AE3D8-345A-B80C-EFB5-0FB272A53A9E}"/>
              </a:ext>
            </a:extLst>
          </p:cNvPr>
          <p:cNvSpPr txBox="1"/>
          <p:nvPr/>
        </p:nvSpPr>
        <p:spPr>
          <a:xfrm>
            <a:off x="269290" y="4228436"/>
            <a:ext cx="9723352" cy="2523768"/>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tabLst>
                <a:tab pos="3651885" algn="l"/>
              </a:tabLst>
            </a:pPr>
            <a:r>
              <a:rPr lang="en-GB" sz="1600" kern="100" dirty="0">
                <a:effectLst/>
                <a:latin typeface="Calibri"/>
                <a:ea typeface="Times New Roman" panose="02020603050405020304" pitchFamily="18" charset="0"/>
                <a:cs typeface="Calibri"/>
              </a:rPr>
              <a:t>My name is Marcus Talbot. I joined the Windrush </a:t>
            </a:r>
            <a:r>
              <a:rPr lang="en-GB" sz="1600" kern="100" dirty="0">
                <a:latin typeface="Calibri"/>
                <a:ea typeface="Times New Roman" panose="02020603050405020304" pitchFamily="18" charset="0"/>
                <a:cs typeface="Calibri"/>
              </a:rPr>
              <a:t>Compensations Scheme</a:t>
            </a:r>
            <a:r>
              <a:rPr lang="en-GB" sz="1600" kern="100" dirty="0">
                <a:effectLst/>
                <a:latin typeface="Calibri"/>
                <a:ea typeface="Times New Roman" panose="02020603050405020304" pitchFamily="18" charset="0"/>
                <a:cs typeface="Calibri"/>
              </a:rPr>
              <a:t> in September 2021 as a Helpline advisor.</a:t>
            </a:r>
            <a:r>
              <a:rPr lang="en-GB" sz="1600" kern="100" dirty="0">
                <a:latin typeface="Calibri"/>
                <a:ea typeface="Times New Roman" panose="02020603050405020304" pitchFamily="18" charset="0"/>
                <a:cs typeface="Calibri"/>
              </a:rPr>
              <a:t> </a:t>
            </a:r>
            <a:endParaRPr lang="en-GB" sz="1600" kern="100" dirty="0">
              <a:effectLst/>
              <a:latin typeface="Calibri" panose="020F0502020204030204" pitchFamily="34" charset="0"/>
              <a:ea typeface="Times New Roman" panose="02020603050405020304" pitchFamily="18" charset="0"/>
              <a:cs typeface="Calibri" panose="020F0502020204030204" pitchFamily="34" charset="0"/>
            </a:endParaRPr>
          </a:p>
          <a:p>
            <a:pPr>
              <a:tabLst>
                <a:tab pos="3651885" algn="l"/>
              </a:tabLst>
            </a:pPr>
            <a:endParaRPr lang="en-GB" sz="1600" kern="100" dirty="0">
              <a:effectLst/>
              <a:latin typeface="Calibri" panose="020F0502020204030204" pitchFamily="34" charset="0"/>
              <a:ea typeface="Times New Roman" panose="02020603050405020304" pitchFamily="18" charset="0"/>
              <a:cs typeface="Calibri" panose="020F0502020204030204" pitchFamily="34" charset="0"/>
            </a:endParaRPr>
          </a:p>
          <a:p>
            <a:pPr>
              <a:tabLst>
                <a:tab pos="3651885" algn="l"/>
              </a:tabLst>
            </a:pPr>
            <a:r>
              <a:rPr lang="en-GB" sz="1600" kern="100" dirty="0">
                <a:effectLst/>
                <a:latin typeface="Calibri"/>
                <a:ea typeface="Times New Roman" panose="02020603050405020304" pitchFamily="18" charset="0"/>
                <a:cs typeface="Calibri"/>
              </a:rPr>
              <a:t>With part of my family </a:t>
            </a:r>
            <a:r>
              <a:rPr lang="en-GB" sz="1600" kern="100" dirty="0">
                <a:latin typeface="Calibri"/>
                <a:ea typeface="Times New Roman" panose="02020603050405020304" pitchFamily="18" charset="0"/>
                <a:cs typeface="Calibri"/>
              </a:rPr>
              <a:t>being</a:t>
            </a:r>
            <a:r>
              <a:rPr lang="en-GB" sz="1600" kern="100" dirty="0">
                <a:effectLst/>
                <a:latin typeface="Calibri"/>
                <a:ea typeface="Times New Roman" panose="02020603050405020304" pitchFamily="18" charset="0"/>
                <a:cs typeface="Calibri"/>
              </a:rPr>
              <a:t> from the Commonwealth it has made me really engaged in helping people who have been affected by the Windrush scandal.</a:t>
            </a:r>
          </a:p>
          <a:p>
            <a:pPr>
              <a:tabLst>
                <a:tab pos="3651885" algn="l"/>
              </a:tabLst>
            </a:pPr>
            <a:endParaRPr lang="en-GB" sz="1600" kern="100" dirty="0">
              <a:effectLst/>
              <a:latin typeface="Calibri" panose="020F0502020204030204" pitchFamily="34" charset="0"/>
              <a:ea typeface="Times New Roman" panose="02020603050405020304" pitchFamily="18" charset="0"/>
              <a:cs typeface="Calibri" panose="020F0502020204030204" pitchFamily="34" charset="0"/>
            </a:endParaRPr>
          </a:p>
          <a:p>
            <a:pPr>
              <a:tabLst>
                <a:tab pos="3651885" algn="l"/>
              </a:tabLst>
            </a:pPr>
            <a:r>
              <a:rPr lang="en-GB" sz="1600" kern="100" dirty="0">
                <a:effectLst/>
                <a:latin typeface="Calibri"/>
                <a:ea typeface="Times New Roman" panose="02020603050405020304" pitchFamily="18" charset="0"/>
                <a:cs typeface="Calibri"/>
              </a:rPr>
              <a:t>Within the Windrush </a:t>
            </a:r>
            <a:r>
              <a:rPr lang="en-GB" sz="1600" kern="100" dirty="0">
                <a:latin typeface="Calibri"/>
                <a:ea typeface="Times New Roman" panose="02020603050405020304" pitchFamily="18" charset="0"/>
                <a:cs typeface="Calibri"/>
              </a:rPr>
              <a:t>Schemes</a:t>
            </a:r>
            <a:r>
              <a:rPr lang="en-GB" sz="1600" kern="100" dirty="0">
                <a:effectLst/>
                <a:latin typeface="Calibri"/>
                <a:ea typeface="Times New Roman" panose="02020603050405020304" pitchFamily="18" charset="0"/>
                <a:cs typeface="Calibri"/>
              </a:rPr>
              <a:t> I have been on several teams such as the </a:t>
            </a:r>
            <a:r>
              <a:rPr lang="en-GB" sz="1600" kern="100" dirty="0">
                <a:latin typeface="Calibri"/>
                <a:ea typeface="Times New Roman" panose="02020603050405020304" pitchFamily="18" charset="0"/>
                <a:cs typeface="Calibri"/>
              </a:rPr>
              <a:t>Helpline</a:t>
            </a:r>
            <a:r>
              <a:rPr lang="en-GB" sz="1600" kern="100" dirty="0">
                <a:effectLst/>
                <a:latin typeface="Calibri"/>
                <a:ea typeface="Times New Roman" panose="02020603050405020304" pitchFamily="18" charset="0"/>
                <a:cs typeface="Calibri"/>
              </a:rPr>
              <a:t>, the </a:t>
            </a:r>
            <a:r>
              <a:rPr lang="en-GB" sz="1600" kern="100" dirty="0">
                <a:latin typeface="Calibri"/>
                <a:ea typeface="Times New Roman" panose="02020603050405020304" pitchFamily="18" charset="0"/>
                <a:cs typeface="Calibri"/>
              </a:rPr>
              <a:t>Registration</a:t>
            </a:r>
            <a:r>
              <a:rPr lang="en-GB" sz="1600" kern="100" dirty="0">
                <a:effectLst/>
                <a:latin typeface="Calibri"/>
                <a:ea typeface="Times New Roman" panose="02020603050405020304" pitchFamily="18" charset="0"/>
                <a:cs typeface="Calibri"/>
              </a:rPr>
              <a:t> </a:t>
            </a:r>
            <a:r>
              <a:rPr lang="en-GB" sz="1600" kern="100" dirty="0">
                <a:latin typeface="Calibri"/>
                <a:ea typeface="Times New Roman" panose="02020603050405020304" pitchFamily="18" charset="0"/>
                <a:cs typeface="Calibri"/>
              </a:rPr>
              <a:t>Team</a:t>
            </a:r>
            <a:r>
              <a:rPr lang="en-GB" sz="1600" kern="100" dirty="0">
                <a:effectLst/>
                <a:latin typeface="Calibri"/>
                <a:ea typeface="Times New Roman" panose="02020603050405020304" pitchFamily="18" charset="0"/>
                <a:cs typeface="Calibri"/>
              </a:rPr>
              <a:t>, the </a:t>
            </a:r>
            <a:r>
              <a:rPr lang="en-GB" sz="1600" kern="100" dirty="0">
                <a:latin typeface="Calibri"/>
                <a:ea typeface="Times New Roman" panose="02020603050405020304" pitchFamily="18" charset="0"/>
                <a:cs typeface="Calibri"/>
              </a:rPr>
              <a:t>Probate</a:t>
            </a:r>
            <a:r>
              <a:rPr lang="en-GB" sz="1600" kern="100" dirty="0">
                <a:effectLst/>
                <a:latin typeface="Calibri"/>
                <a:ea typeface="Times New Roman" panose="02020603050405020304" pitchFamily="18" charset="0"/>
                <a:cs typeface="Calibri"/>
              </a:rPr>
              <a:t> </a:t>
            </a:r>
            <a:r>
              <a:rPr lang="en-GB" sz="1600" kern="100" dirty="0">
                <a:latin typeface="Calibri"/>
                <a:ea typeface="Times New Roman" panose="02020603050405020304" pitchFamily="18" charset="0"/>
                <a:cs typeface="Calibri"/>
              </a:rPr>
              <a:t>Team</a:t>
            </a:r>
            <a:r>
              <a:rPr lang="en-GB" sz="1600" kern="100" dirty="0">
                <a:effectLst/>
                <a:latin typeface="Calibri"/>
                <a:ea typeface="Times New Roman" panose="02020603050405020304" pitchFamily="18" charset="0"/>
                <a:cs typeface="Calibri"/>
              </a:rPr>
              <a:t>, and the </a:t>
            </a:r>
            <a:r>
              <a:rPr lang="en-GB" sz="1600" kern="100" dirty="0">
                <a:latin typeface="Calibri"/>
                <a:ea typeface="Times New Roman" panose="02020603050405020304" pitchFamily="18" charset="0"/>
                <a:cs typeface="Calibri"/>
              </a:rPr>
              <a:t>Contact</a:t>
            </a:r>
            <a:r>
              <a:rPr lang="en-GB" sz="1600" kern="100" dirty="0">
                <a:effectLst/>
                <a:latin typeface="Calibri"/>
                <a:ea typeface="Times New Roman" panose="02020603050405020304" pitchFamily="18" charset="0"/>
                <a:cs typeface="Calibri"/>
              </a:rPr>
              <a:t> </a:t>
            </a:r>
            <a:r>
              <a:rPr lang="en-GB" sz="1600" kern="100" dirty="0">
                <a:latin typeface="Calibri"/>
                <a:ea typeface="Times New Roman" panose="02020603050405020304" pitchFamily="18" charset="0"/>
                <a:cs typeface="Calibri"/>
              </a:rPr>
              <a:t>Manager</a:t>
            </a:r>
            <a:r>
              <a:rPr lang="en-GB" sz="1600" kern="100" dirty="0">
                <a:effectLst/>
                <a:latin typeface="Calibri"/>
                <a:ea typeface="Times New Roman" panose="02020603050405020304" pitchFamily="18" charset="0"/>
                <a:cs typeface="Calibri"/>
              </a:rPr>
              <a:t> </a:t>
            </a:r>
            <a:r>
              <a:rPr lang="en-GB" sz="1600" kern="100" dirty="0">
                <a:latin typeface="Calibri"/>
                <a:ea typeface="Times New Roman" panose="02020603050405020304" pitchFamily="18" charset="0"/>
                <a:cs typeface="Calibri"/>
              </a:rPr>
              <a:t>Team</a:t>
            </a:r>
            <a:r>
              <a:rPr lang="en-GB" sz="1600" kern="100" dirty="0">
                <a:effectLst/>
                <a:latin typeface="Calibri"/>
                <a:ea typeface="Times New Roman" panose="02020603050405020304" pitchFamily="18" charset="0"/>
                <a:cs typeface="Calibri"/>
              </a:rPr>
              <a:t>. Hence, I have a wide range of knowledge. I have recently joined the stakeholder outreach team which will allow me to meet customers in person and spread information to people who have possibly been affected by the scandal which is really exciting.</a:t>
            </a:r>
          </a:p>
          <a:p>
            <a:endParaRPr lang="en-GB" sz="1400" dirty="0"/>
          </a:p>
        </p:txBody>
      </p:sp>
    </p:spTree>
    <p:extLst>
      <p:ext uri="{BB962C8B-B14F-4D97-AF65-F5344CB8AC3E}">
        <p14:creationId xmlns:p14="http://schemas.microsoft.com/office/powerpoint/2010/main" val="192362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596B9B-DFB7-47C0-8E3C-F15C20ECB008}"/>
              </a:ext>
            </a:extLst>
          </p:cNvPr>
          <p:cNvSpPr txBox="1">
            <a:spLocks/>
          </p:cNvSpPr>
          <p:nvPr/>
        </p:nvSpPr>
        <p:spPr>
          <a:xfrm>
            <a:off x="0" y="0"/>
            <a:ext cx="12192000" cy="1331072"/>
          </a:xfrm>
          <a:prstGeom prst="rect">
            <a:avLst/>
          </a:prstGeom>
          <a:solidFill>
            <a:schemeClr val="accent1">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marL="180000" eaLnBrk="0" fontAlgn="base" hangingPunct="0">
              <a:spcBef>
                <a:spcPct val="0"/>
              </a:spcBef>
              <a:spcAft>
                <a:spcPct val="0"/>
              </a:spcAft>
              <a:defRPr sz="2000" b="1">
                <a:solidFill>
                  <a:schemeClr val="bg1"/>
                </a:solidFill>
                <a:latin typeface="+mj-lt"/>
                <a:ea typeface="+mj-ea"/>
                <a:cs typeface="+mj-cs"/>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marL="179705">
              <a:lnSpc>
                <a:spcPct val="107000"/>
              </a:lnSpc>
              <a:spcAft>
                <a:spcPts val="800"/>
              </a:spcAft>
            </a:pPr>
            <a:r>
              <a:rPr lang="en-GB" sz="3600">
                <a:latin typeface="Arial"/>
                <a:cs typeface="Arial"/>
              </a:rPr>
              <a:t>Windrush Introduction</a:t>
            </a:r>
            <a:endParaRPr lang="en-GB" sz="3600">
              <a:cs typeface="Arial"/>
            </a:endParaRPr>
          </a:p>
        </p:txBody>
      </p:sp>
      <p:sp>
        <p:nvSpPr>
          <p:cNvPr id="3" name="Content Placeholder 5">
            <a:extLst>
              <a:ext uri="{FF2B5EF4-FFF2-40B4-BE49-F238E27FC236}">
                <a16:creationId xmlns:a16="http://schemas.microsoft.com/office/drawing/2014/main" id="{03C0F455-F057-4040-BDF2-D39A847D036D}"/>
              </a:ext>
            </a:extLst>
          </p:cNvPr>
          <p:cNvSpPr txBox="1">
            <a:spLocks/>
          </p:cNvSpPr>
          <p:nvPr/>
        </p:nvSpPr>
        <p:spPr>
          <a:xfrm>
            <a:off x="196413" y="977334"/>
            <a:ext cx="11726297" cy="58501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endParaRPr lang="en-GB">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B0F4229-D529-4D75-A114-D978C275D18D}"/>
              </a:ext>
            </a:extLst>
          </p:cNvPr>
          <p:cNvPicPr>
            <a:picLocks noChangeAspect="1"/>
          </p:cNvPicPr>
          <p:nvPr/>
        </p:nvPicPr>
        <p:blipFill>
          <a:blip r:embed="rId3" cstate="print">
            <a:clrChange>
              <a:clrFrom>
                <a:srgbClr val="000000">
                  <a:alpha val="0"/>
                </a:srgbClr>
              </a:clrFrom>
              <a:clrTo>
                <a:srgbClr val="000000">
                  <a:alpha val="0"/>
                </a:srgbClr>
              </a:clrTo>
            </a:clrChange>
            <a:biLevel thresh="25000"/>
            <a:extLst>
              <a:ext uri="{28A0092B-C50C-407E-A947-70E740481C1C}">
                <a14:useLocalDpi xmlns:a14="http://schemas.microsoft.com/office/drawing/2010/main"/>
              </a:ext>
            </a:extLst>
          </a:blip>
          <a:stretch>
            <a:fillRect/>
          </a:stretch>
        </p:blipFill>
        <p:spPr>
          <a:xfrm>
            <a:off x="10873838" y="58944"/>
            <a:ext cx="1183517" cy="1198870"/>
          </a:xfrm>
          <a:prstGeom prst="rect">
            <a:avLst/>
          </a:prstGeom>
        </p:spPr>
      </p:pic>
      <p:sp>
        <p:nvSpPr>
          <p:cNvPr id="2" name="Rectangle 1">
            <a:extLst>
              <a:ext uri="{FF2B5EF4-FFF2-40B4-BE49-F238E27FC236}">
                <a16:creationId xmlns:a16="http://schemas.microsoft.com/office/drawing/2014/main" id="{2E4C5415-1647-45F2-BB66-AE1554FC6C62}"/>
              </a:ext>
            </a:extLst>
          </p:cNvPr>
          <p:cNvSpPr/>
          <p:nvPr/>
        </p:nvSpPr>
        <p:spPr>
          <a:xfrm>
            <a:off x="494309" y="1413264"/>
            <a:ext cx="4519480" cy="369332"/>
          </a:xfrm>
          <a:prstGeom prst="rect">
            <a:avLst/>
          </a:prstGeom>
          <a:ln>
            <a:solidFill>
              <a:schemeClr val="bg1"/>
            </a:solidFill>
          </a:ln>
        </p:spPr>
        <p:txBody>
          <a:bodyPr wrap="square" lIns="91440" tIns="45720" rIns="91440" bIns="45720" anchor="t">
            <a:spAutoFit/>
          </a:bodyPr>
          <a:lstStyle/>
          <a:p>
            <a:pPr fontAlgn="base"/>
            <a:endParaRPr lang="en-GB"/>
          </a:p>
        </p:txBody>
      </p:sp>
      <p:sp>
        <p:nvSpPr>
          <p:cNvPr id="11" name="Rectangle 10">
            <a:extLst>
              <a:ext uri="{FF2B5EF4-FFF2-40B4-BE49-F238E27FC236}">
                <a16:creationId xmlns:a16="http://schemas.microsoft.com/office/drawing/2014/main" id="{7B1772EF-EBEB-4590-9894-01A4B949484B}"/>
              </a:ext>
            </a:extLst>
          </p:cNvPr>
          <p:cNvSpPr/>
          <p:nvPr/>
        </p:nvSpPr>
        <p:spPr>
          <a:xfrm>
            <a:off x="-1" y="1316758"/>
            <a:ext cx="12191999" cy="55412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a:lstStyle/>
          <a:p>
            <a:pPr marL="742950" lvl="1" indent="-285750">
              <a:buFont typeface="Arial" panose="020B0604020202020204" pitchFamily="34" charset="0"/>
              <a:buChar char="•"/>
              <a:tabLst>
                <a:tab pos="914400" algn="l"/>
              </a:tabLst>
            </a:pPr>
            <a:endParaRPr lang="en-GB" sz="2000" spc="5">
              <a:solidFill>
                <a:srgbClr val="000000"/>
              </a:solidFill>
              <a:effectLst/>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GB" sz="2000" spc="5">
                <a:solidFill>
                  <a:srgbClr val="000000"/>
                </a:solidFill>
                <a:effectLst/>
                <a:ea typeface="Times New Roman" panose="02020603050405020304" pitchFamily="18" charset="0"/>
                <a:cs typeface="Times New Roman" panose="02020603050405020304" pitchFamily="18" charset="0"/>
              </a:rPr>
              <a:t>In 1948, members of the </a:t>
            </a:r>
            <a:r>
              <a:rPr lang="en-GB" sz="2000" b="1" spc="5">
                <a:solidFill>
                  <a:srgbClr val="000000"/>
                </a:solidFill>
                <a:effectLst/>
                <a:ea typeface="Times New Roman" panose="02020603050405020304" pitchFamily="18" charset="0"/>
                <a:cs typeface="Times New Roman" panose="02020603050405020304" pitchFamily="18" charset="0"/>
              </a:rPr>
              <a:t>Windrush generation </a:t>
            </a:r>
            <a:r>
              <a:rPr lang="en-GB" sz="2000" spc="5">
                <a:solidFill>
                  <a:srgbClr val="000000"/>
                </a:solidFill>
                <a:effectLst/>
                <a:ea typeface="Times New Roman" panose="02020603050405020304" pitchFamily="18" charset="0"/>
                <a:cs typeface="Times New Roman" panose="02020603050405020304" pitchFamily="18" charset="0"/>
              </a:rPr>
              <a:t>began to migrate to the United Kingdom (UK), upon invitation from the British government following the World War II. These individuals had no immigration restrictions and were legally permitted live and work in the UK.  </a:t>
            </a:r>
            <a:endParaRPr lang="en-GB" sz="2000">
              <a:effectLst/>
              <a:ea typeface="Times New Roman" panose="02020603050405020304" pitchFamily="18" charset="0"/>
              <a:cs typeface="Times New Roman" panose="02020603050405020304" pitchFamily="18" charset="0"/>
            </a:endParaRPr>
          </a:p>
          <a:p>
            <a:pPr marL="910590"/>
            <a:r>
              <a:rPr lang="en-GB" sz="2000" spc="5">
                <a:effectLst/>
                <a:ea typeface="Times New Roman" panose="02020603050405020304" pitchFamily="18" charset="0"/>
              </a:rPr>
              <a:t> </a:t>
            </a:r>
            <a:endParaRPr lang="en-GB" sz="2000">
              <a:effectLst/>
              <a:ea typeface="Times New Roman" panose="02020603050405020304" pitchFamily="18" charset="0"/>
            </a:endParaRPr>
          </a:p>
          <a:p>
            <a:pPr marL="742950" lvl="1" indent="-285750">
              <a:buFont typeface="Arial" panose="020B0604020202020204" pitchFamily="34" charset="0"/>
              <a:buChar char="•"/>
              <a:tabLst>
                <a:tab pos="914400" algn="l"/>
              </a:tabLst>
            </a:pPr>
            <a:r>
              <a:rPr lang="en-GB" sz="2000" b="1" spc="5">
                <a:solidFill>
                  <a:srgbClr val="000000"/>
                </a:solidFill>
                <a:effectLst/>
                <a:ea typeface="Times New Roman" panose="02020603050405020304" pitchFamily="18" charset="0"/>
                <a:cs typeface="Times New Roman" panose="02020603050405020304" pitchFamily="18" charset="0"/>
              </a:rPr>
              <a:t>On 1 January 1973, the Immigration Act 1971 </a:t>
            </a:r>
            <a:r>
              <a:rPr lang="en-GB" sz="2000" spc="5">
                <a:solidFill>
                  <a:srgbClr val="000000"/>
                </a:solidFill>
                <a:effectLst/>
                <a:ea typeface="Times New Roman" panose="02020603050405020304" pitchFamily="18" charset="0"/>
                <a:cs typeface="Times New Roman" panose="02020603050405020304" pitchFamily="18" charset="0"/>
              </a:rPr>
              <a:t>came into force which meant that individuals living in the UK were automatically granted a formal immigration status called </a:t>
            </a:r>
            <a:r>
              <a:rPr lang="en-GB" sz="2000" b="1" spc="5">
                <a:solidFill>
                  <a:srgbClr val="000000"/>
                </a:solidFill>
                <a:effectLst/>
                <a:ea typeface="Times New Roman" panose="02020603050405020304" pitchFamily="18" charset="0"/>
                <a:cs typeface="Times New Roman" panose="02020603050405020304" pitchFamily="18" charset="0"/>
              </a:rPr>
              <a:t>Indefinite Leave to Remain (ILR).</a:t>
            </a:r>
            <a:r>
              <a:rPr lang="en-GB" sz="2000" spc="5">
                <a:solidFill>
                  <a:srgbClr val="000000"/>
                </a:solidFill>
                <a:effectLst/>
                <a:ea typeface="Times New Roman" panose="02020603050405020304" pitchFamily="18" charset="0"/>
                <a:cs typeface="Times New Roman" panose="02020603050405020304" pitchFamily="18" charset="0"/>
              </a:rPr>
              <a:t> But many of the Windrush generation were not aware of this and did not obtain the legal document. </a:t>
            </a:r>
            <a:endParaRPr lang="en-GB" sz="2000">
              <a:effectLst/>
              <a:ea typeface="Times New Roman" panose="02020603050405020304" pitchFamily="18" charset="0"/>
              <a:cs typeface="Times New Roman" panose="02020603050405020304" pitchFamily="18" charset="0"/>
            </a:endParaRPr>
          </a:p>
          <a:p>
            <a:r>
              <a:rPr lang="en-GB" sz="2000" spc="5">
                <a:effectLst/>
                <a:ea typeface="Times New Roman" panose="02020603050405020304" pitchFamily="18" charset="0"/>
              </a:rPr>
              <a:t> </a:t>
            </a:r>
            <a:endParaRPr lang="en-GB" sz="2000">
              <a:effectLst/>
              <a:ea typeface="Times New Roman" panose="02020603050405020304" pitchFamily="18" charset="0"/>
            </a:endParaRPr>
          </a:p>
          <a:p>
            <a:pPr marL="742950" lvl="1" indent="-285750">
              <a:buFont typeface="Arial" panose="020B0604020202020204" pitchFamily="34" charset="0"/>
              <a:buChar char="•"/>
              <a:tabLst>
                <a:tab pos="914400" algn="l"/>
              </a:tabLst>
            </a:pPr>
            <a:r>
              <a:rPr lang="en-GB" sz="2000" spc="5">
                <a:solidFill>
                  <a:srgbClr val="000000"/>
                </a:solidFill>
                <a:effectLst/>
                <a:ea typeface="Times New Roman" panose="02020603050405020304" pitchFamily="18" charset="0"/>
                <a:cs typeface="Times New Roman" panose="02020603050405020304" pitchFamily="18" charset="0"/>
              </a:rPr>
              <a:t>Further changes to immigration and nationality laws resulted in long term residents requiring </a:t>
            </a:r>
            <a:r>
              <a:rPr lang="en-GB" sz="2000" b="1" spc="5">
                <a:solidFill>
                  <a:srgbClr val="000000"/>
                </a:solidFill>
                <a:effectLst/>
                <a:ea typeface="Times New Roman" panose="02020603050405020304" pitchFamily="18" charset="0"/>
                <a:cs typeface="Times New Roman" panose="02020603050405020304" pitchFamily="18" charset="0"/>
              </a:rPr>
              <a:t>documents to prove their legal right to be in the UK</a:t>
            </a:r>
            <a:r>
              <a:rPr lang="en-GB" sz="2000" spc="5">
                <a:solidFill>
                  <a:srgbClr val="000000"/>
                </a:solidFill>
                <a:effectLst/>
                <a:ea typeface="Times New Roman" panose="02020603050405020304" pitchFamily="18" charset="0"/>
                <a:cs typeface="Times New Roman" panose="02020603050405020304" pitchFamily="18" charset="0"/>
              </a:rPr>
              <a:t> – something they had not needed under previous laws. This meant that some of the Windrush generation lost their jobs and were unable to access essential services such as healthcare and benefit for many years.</a:t>
            </a:r>
            <a:endParaRPr lang="en-GB" sz="2000">
              <a:effectLst/>
              <a:ea typeface="Times New Roman" panose="02020603050405020304" pitchFamily="18" charset="0"/>
              <a:cs typeface="Times New Roman" panose="02020603050405020304" pitchFamily="18" charset="0"/>
            </a:endParaRPr>
          </a:p>
          <a:p>
            <a:pPr marL="914400"/>
            <a:r>
              <a:rPr lang="en-GB" sz="2000" spc="5">
                <a:effectLst/>
                <a:ea typeface="Times New Roman" panose="02020603050405020304" pitchFamily="18" charset="0"/>
              </a:rPr>
              <a:t> </a:t>
            </a:r>
            <a:endParaRPr lang="en-GB" sz="2000">
              <a:effectLst/>
              <a:ea typeface="Times New Roman" panose="02020603050405020304" pitchFamily="18" charset="0"/>
            </a:endParaRPr>
          </a:p>
          <a:p>
            <a:pPr marL="742950" lvl="1" indent="-285750">
              <a:buFont typeface="Arial" panose="020B0604020202020204" pitchFamily="34" charset="0"/>
              <a:buChar char="•"/>
              <a:tabLst>
                <a:tab pos="914400" algn="l"/>
              </a:tabLst>
            </a:pPr>
            <a:r>
              <a:rPr lang="en-GB" sz="2000" spc="5">
                <a:solidFill>
                  <a:srgbClr val="000000"/>
                </a:solidFill>
                <a:effectLst/>
                <a:ea typeface="Times New Roman" panose="02020603050405020304" pitchFamily="18" charset="0"/>
                <a:cs typeface="Times New Roman" panose="02020603050405020304" pitchFamily="18" charset="0"/>
              </a:rPr>
              <a:t>The </a:t>
            </a:r>
            <a:r>
              <a:rPr lang="en-GB" sz="2000" b="1" spc="5">
                <a:solidFill>
                  <a:srgbClr val="000000"/>
                </a:solidFill>
                <a:effectLst/>
                <a:ea typeface="Times New Roman" panose="02020603050405020304" pitchFamily="18" charset="0"/>
                <a:cs typeface="Times New Roman" panose="02020603050405020304" pitchFamily="18" charset="0"/>
              </a:rPr>
              <a:t>Windrush Scandal emerged in 2018</a:t>
            </a:r>
            <a:r>
              <a:rPr lang="en-GB" sz="2000" spc="5">
                <a:solidFill>
                  <a:srgbClr val="000000"/>
                </a:solidFill>
                <a:effectLst/>
                <a:ea typeface="Times New Roman" panose="02020603050405020304" pitchFamily="18" charset="0"/>
                <a:cs typeface="Times New Roman" panose="02020603050405020304" pitchFamily="18" charset="0"/>
              </a:rPr>
              <a:t> and exposed the significant flaws in the immigration policies and the impact this had on the Windrush generation</a:t>
            </a:r>
            <a:r>
              <a:rPr lang="en-GB" sz="1600" spc="5">
                <a:solidFill>
                  <a:srgbClr val="000000"/>
                </a:solidFill>
                <a:effectLst/>
                <a:ea typeface="Times New Roman" panose="02020603050405020304" pitchFamily="18" charset="0"/>
                <a:cs typeface="Times New Roman" panose="02020603050405020304" pitchFamily="18" charset="0"/>
              </a:rPr>
              <a:t>. </a:t>
            </a:r>
            <a:endParaRPr lang="en-GB" sz="160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469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596B9B-DFB7-47C0-8E3C-F15C20ECB008}"/>
              </a:ext>
            </a:extLst>
          </p:cNvPr>
          <p:cNvSpPr txBox="1">
            <a:spLocks/>
          </p:cNvSpPr>
          <p:nvPr/>
        </p:nvSpPr>
        <p:spPr>
          <a:xfrm>
            <a:off x="0" y="0"/>
            <a:ext cx="12192000" cy="1331072"/>
          </a:xfrm>
          <a:prstGeom prst="rect">
            <a:avLst/>
          </a:prstGeom>
          <a:solidFill>
            <a:schemeClr val="accent1">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marL="180000" eaLnBrk="0" fontAlgn="base" hangingPunct="0">
              <a:spcBef>
                <a:spcPct val="0"/>
              </a:spcBef>
              <a:spcAft>
                <a:spcPct val="0"/>
              </a:spcAft>
              <a:defRPr sz="2000" b="1">
                <a:solidFill>
                  <a:schemeClr val="bg1"/>
                </a:solidFill>
                <a:latin typeface="+mj-lt"/>
                <a:ea typeface="+mj-ea"/>
                <a:cs typeface="+mj-cs"/>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endParaRPr lang="en-GB" sz="3600" b="1">
              <a:solidFill>
                <a:srgbClr val="000000"/>
              </a:solidFill>
              <a:effectLst/>
              <a:latin typeface="Arial" panose="020B0604020202020204" pitchFamily="34" charset="0"/>
              <a:ea typeface="Times New Roman" panose="02020603050405020304" pitchFamily="18" charset="0"/>
            </a:endParaRPr>
          </a:p>
          <a:p>
            <a:r>
              <a:rPr lang="en-GB" sz="3600" b="1">
                <a:effectLst/>
                <a:latin typeface="Arial" panose="020B0604020202020204" pitchFamily="34" charset="0"/>
                <a:ea typeface="Times New Roman" panose="02020603050405020304" pitchFamily="18" charset="0"/>
              </a:rPr>
              <a:t>Home Office response to the Windrush Scandal</a:t>
            </a:r>
          </a:p>
        </p:txBody>
      </p:sp>
      <p:sp>
        <p:nvSpPr>
          <p:cNvPr id="3" name="Content Placeholder 5">
            <a:extLst>
              <a:ext uri="{FF2B5EF4-FFF2-40B4-BE49-F238E27FC236}">
                <a16:creationId xmlns:a16="http://schemas.microsoft.com/office/drawing/2014/main" id="{03C0F455-F057-4040-BDF2-D39A847D036D}"/>
              </a:ext>
            </a:extLst>
          </p:cNvPr>
          <p:cNvSpPr txBox="1">
            <a:spLocks/>
          </p:cNvSpPr>
          <p:nvPr/>
        </p:nvSpPr>
        <p:spPr>
          <a:xfrm>
            <a:off x="196413" y="977334"/>
            <a:ext cx="11726297" cy="58501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endParaRPr lang="en-GB">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B0F4229-D529-4D75-A114-D978C275D18D}"/>
              </a:ext>
            </a:extLst>
          </p:cNvPr>
          <p:cNvPicPr>
            <a:picLocks noChangeAspect="1"/>
          </p:cNvPicPr>
          <p:nvPr/>
        </p:nvPicPr>
        <p:blipFill>
          <a:blip r:embed="rId3" cstate="print">
            <a:clrChange>
              <a:clrFrom>
                <a:srgbClr val="000000">
                  <a:alpha val="0"/>
                </a:srgbClr>
              </a:clrFrom>
              <a:clrTo>
                <a:srgbClr val="000000">
                  <a:alpha val="0"/>
                </a:srgbClr>
              </a:clrTo>
            </a:clrChange>
            <a:biLevel thresh="25000"/>
            <a:extLst>
              <a:ext uri="{28A0092B-C50C-407E-A947-70E740481C1C}">
                <a14:useLocalDpi xmlns:a14="http://schemas.microsoft.com/office/drawing/2010/main"/>
              </a:ext>
            </a:extLst>
          </a:blip>
          <a:stretch>
            <a:fillRect/>
          </a:stretch>
        </p:blipFill>
        <p:spPr>
          <a:xfrm>
            <a:off x="10873838" y="58944"/>
            <a:ext cx="1183517" cy="1198870"/>
          </a:xfrm>
          <a:prstGeom prst="rect">
            <a:avLst/>
          </a:prstGeom>
        </p:spPr>
      </p:pic>
      <p:sp>
        <p:nvSpPr>
          <p:cNvPr id="2" name="Rectangle 1">
            <a:extLst>
              <a:ext uri="{FF2B5EF4-FFF2-40B4-BE49-F238E27FC236}">
                <a16:creationId xmlns:a16="http://schemas.microsoft.com/office/drawing/2014/main" id="{2E4C5415-1647-45F2-BB66-AE1554FC6C62}"/>
              </a:ext>
            </a:extLst>
          </p:cNvPr>
          <p:cNvSpPr/>
          <p:nvPr/>
        </p:nvSpPr>
        <p:spPr>
          <a:xfrm>
            <a:off x="494309" y="1413264"/>
            <a:ext cx="4519480" cy="369332"/>
          </a:xfrm>
          <a:prstGeom prst="rect">
            <a:avLst/>
          </a:prstGeom>
          <a:ln>
            <a:solidFill>
              <a:schemeClr val="bg1"/>
            </a:solidFill>
          </a:ln>
        </p:spPr>
        <p:txBody>
          <a:bodyPr wrap="square" lIns="91440" tIns="45720" rIns="91440" bIns="45720" anchor="t">
            <a:spAutoFit/>
          </a:bodyPr>
          <a:lstStyle/>
          <a:p>
            <a:pPr fontAlgn="base"/>
            <a:endParaRPr lang="en-GB"/>
          </a:p>
        </p:txBody>
      </p:sp>
      <p:sp>
        <p:nvSpPr>
          <p:cNvPr id="11" name="Rectangle 10">
            <a:extLst>
              <a:ext uri="{FF2B5EF4-FFF2-40B4-BE49-F238E27FC236}">
                <a16:creationId xmlns:a16="http://schemas.microsoft.com/office/drawing/2014/main" id="{7B1772EF-EBEB-4590-9894-01A4B949484B}"/>
              </a:ext>
            </a:extLst>
          </p:cNvPr>
          <p:cNvSpPr/>
          <p:nvPr/>
        </p:nvSpPr>
        <p:spPr>
          <a:xfrm>
            <a:off x="140572" y="1413264"/>
            <a:ext cx="11726297" cy="538579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44000" rIns="91440" bIns="45720" anchor="t"/>
          <a:lstStyle/>
          <a:p>
            <a:pPr marL="342900" lvl="0" indent="-342900">
              <a:buFont typeface="Arial" panose="020B0604020202020204" pitchFamily="34" charset="0"/>
              <a:buChar char="•"/>
              <a:tabLst>
                <a:tab pos="457200" algn="l"/>
              </a:tabLst>
            </a:pPr>
            <a:r>
              <a:rPr lang="en-GB" spc="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first step taken by the Home Office was to establish a dedicated team to help those affected by the scandal, assisting them in obtaining the necessary documentation to prove their right to stay in the UK. </a:t>
            </a:r>
            <a:endParaRPr lang="en-GB">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en-GB" spc="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pc="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Compensation scheme was later set up to compensate individuals for losses due to their status.</a:t>
            </a:r>
          </a:p>
          <a:p>
            <a:pPr lvl="0">
              <a:tabLst>
                <a:tab pos="457200" algn="l"/>
              </a:tabLst>
            </a:pPr>
            <a:r>
              <a:rPr lang="en-GB" spc="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pc="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addition, the Windrush Customer Support and Engagement Team was set up. The Engagement team works with stakeholders to raise awareness of the assistance available for the Windrush generation.</a:t>
            </a:r>
          </a:p>
          <a:p>
            <a:pPr marL="342900" lvl="0" indent="-342900">
              <a:buFont typeface="Arial" panose="020B0604020202020204" pitchFamily="34" charset="0"/>
              <a:buChar char="•"/>
              <a:tabLst>
                <a:tab pos="457200" algn="l"/>
              </a:tabLst>
            </a:pPr>
            <a:endParaRPr lang="en-GB" spc="5">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pc="5">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t>
            </a:r>
            <a:r>
              <a:rPr lang="en-GB" spc="5">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Windrush Customer Support and Engagement Team consists of two Teams</a:t>
            </a:r>
          </a:p>
          <a:p>
            <a:pPr marL="800100" lvl="1" indent="-342900">
              <a:buFont typeface="Arial" panose="020B0604020202020204" pitchFamily="34" charset="0"/>
              <a:buChar char="•"/>
              <a:tabLst>
                <a:tab pos="457200" algn="l"/>
              </a:tabLst>
            </a:pPr>
            <a:r>
              <a:rPr lang="en-GB" b="1" spc="5">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Stakeholder Outreach team </a:t>
            </a:r>
            <a:r>
              <a:rPr lang="en-GB" spc="5">
                <a:solidFill>
                  <a:srgbClr val="000000"/>
                </a:solidFill>
                <a:latin typeface="Arial" panose="020B0604020202020204" pitchFamily="34" charset="0"/>
                <a:ea typeface="Times New Roman" panose="02020603050405020304" pitchFamily="18" charset="0"/>
                <a:cs typeface="Times New Roman" panose="02020603050405020304" pitchFamily="18" charset="0"/>
              </a:rPr>
              <a:t>which is us – our role is to reach to potential stakeholders to identify and work with them to find ways in which we could raise awareness of Windrush.</a:t>
            </a:r>
          </a:p>
          <a:p>
            <a:pPr marL="800100" lvl="1" indent="-342900">
              <a:buFont typeface="Arial" panose="020B0604020202020204" pitchFamily="34" charset="0"/>
              <a:buChar char="•"/>
              <a:tabLst>
                <a:tab pos="457200" algn="l"/>
              </a:tabLst>
            </a:pPr>
            <a:r>
              <a:rPr lang="en-GB" b="1" spc="5">
                <a:solidFill>
                  <a:srgbClr val="000000"/>
                </a:solidFill>
                <a:effectLst/>
                <a:latin typeface="Arial"/>
                <a:ea typeface="Times New Roman" panose="02020603050405020304" pitchFamily="18" charset="0"/>
                <a:cs typeface="Times New Roman"/>
              </a:rPr>
              <a:t>The Stakeholder E</a:t>
            </a:r>
            <a:r>
              <a:rPr lang="en-GB" b="1" spc="5">
                <a:solidFill>
                  <a:srgbClr val="000000"/>
                </a:solidFill>
                <a:latin typeface="Arial"/>
                <a:ea typeface="Times New Roman" panose="02020603050405020304" pitchFamily="18" charset="0"/>
                <a:cs typeface="Times New Roman"/>
              </a:rPr>
              <a:t>vents Team </a:t>
            </a:r>
            <a:r>
              <a:rPr lang="en-GB" spc="5">
                <a:solidFill>
                  <a:srgbClr val="000000"/>
                </a:solidFill>
                <a:latin typeface="Arial"/>
                <a:ea typeface="Times New Roman" panose="02020603050405020304" pitchFamily="18" charset="0"/>
                <a:cs typeface="Times New Roman"/>
              </a:rPr>
              <a:t>– our colleagues who attend events to deliver presentations, Q&amp;A session, 1-1 consultations, advocacy training and or information stands</a:t>
            </a:r>
            <a:endParaRPr lang="en-GB" spc="5">
              <a:solidFill>
                <a:srgbClr val="000000"/>
              </a:solidFill>
              <a:effectLst/>
              <a:latin typeface="Arial"/>
              <a:ea typeface="Times New Roman" panose="02020603050405020304" pitchFamily="18" charset="0"/>
              <a:cs typeface="Times New Roman"/>
            </a:endParaRPr>
          </a:p>
          <a:p>
            <a:pPr lvl="0">
              <a:tabLst>
                <a:tab pos="457200" algn="l"/>
              </a:tabLst>
            </a:pPr>
            <a:endParaRPr lang="en-GB" sz="1600" spc="5">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tabLst>
                <a:tab pos="457200" algn="l"/>
              </a:tabLst>
            </a:pPr>
            <a:r>
              <a:rPr lang="en-GB" spc="5">
                <a:solidFill>
                  <a:srgbClr val="000000"/>
                </a:solidFill>
                <a:effectLst/>
                <a:latin typeface="Arial" panose="020B0604020202020204" pitchFamily="34" charset="0"/>
                <a:ea typeface="Times New Roman" panose="02020603050405020304" pitchFamily="18" charset="0"/>
              </a:rPr>
              <a:t>Thank you for expressing an interest in working with us. </a:t>
            </a:r>
            <a:endParaRPr lang="en-GB">
              <a:effectLst/>
              <a:latin typeface="Times New Roman" panose="02020603050405020304" pitchFamily="18" charset="0"/>
              <a:ea typeface="Times New Roman" panose="02020603050405020304" pitchFamily="18" charset="0"/>
            </a:endParaRPr>
          </a:p>
        </p:txBody>
      </p:sp>
      <p:pic>
        <p:nvPicPr>
          <p:cNvPr id="6" name="Picture 5" descr="Close-up of hands shaking">
            <a:extLst>
              <a:ext uri="{FF2B5EF4-FFF2-40B4-BE49-F238E27FC236}">
                <a16:creationId xmlns:a16="http://schemas.microsoft.com/office/drawing/2014/main" id="{B9747933-4EFF-3A24-8480-0A77C86EB96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39185" y="5283510"/>
            <a:ext cx="2549282" cy="1332000"/>
          </a:xfrm>
          <a:prstGeom prst="rect">
            <a:avLst/>
          </a:prstGeom>
        </p:spPr>
      </p:pic>
    </p:spTree>
    <p:extLst>
      <p:ext uri="{BB962C8B-B14F-4D97-AF65-F5344CB8AC3E}">
        <p14:creationId xmlns:p14="http://schemas.microsoft.com/office/powerpoint/2010/main" val="4052067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93e580ec-c125-41f3-a307-e1c841722a86" ContentTypeId="0x010100A5BF1C78D9F64B679A5EBDE1C6598EBC01" PreviousValue="tru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HO document" ma:contentTypeID="0x010100A5BF1C78D9F64B679A5EBDE1C6598EBC0100BF1B76AE7EC8EE4E9FBBF91EE0096F54" ma:contentTypeVersion="53" ma:contentTypeDescription="Create a new document." ma:contentTypeScope="" ma:versionID="f4fbc138b3e35641122d0f617340cbdc">
  <xsd:schema xmlns:xsd="http://www.w3.org/2001/XMLSchema" xmlns:xs="http://www.w3.org/2001/XMLSchema" xmlns:p="http://schemas.microsoft.com/office/2006/metadata/properties" xmlns:ns2="4e9417ab-6472-4075-af16-7dc6074df91e" xmlns:ns3="4d033dbb-5ca6-4694-b859-565fe894b1e8" xmlns:ns4="87123c6c-b1ca-4f35-bd74-c830a9e7ea33" targetNamespace="http://schemas.microsoft.com/office/2006/metadata/properties" ma:root="true" ma:fieldsID="e9c66137729ab15904c88a1ef7672cdf" ns2:_="" ns3:_="" ns4:_="">
    <xsd:import namespace="4e9417ab-6472-4075-af16-7dc6074df91e"/>
    <xsd:import namespace="4d033dbb-5ca6-4694-b859-565fe894b1e8"/>
    <xsd:import namespace="87123c6c-b1ca-4f35-bd74-c830a9e7ea33"/>
    <xsd:element name="properties">
      <xsd:complexType>
        <xsd:sequence>
          <xsd:element name="documentManagement">
            <xsd:complexType>
              <xsd:all>
                <xsd:element ref="ns2:lae2bfa7b6474897ab4a53f76ea236c7" minOccurs="0"/>
                <xsd:element ref="ns2:TaxCatchAll" minOccurs="0"/>
                <xsd:element ref="ns2:TaxCatchAllLabel" minOccurs="0"/>
                <xsd:element ref="ns2:cf401361b24e474cb011be6eb76c0e76" minOccurs="0"/>
                <xsd:element ref="ns2:jb5e598af17141539648acf311d7477b" minOccurs="0"/>
                <xsd:element ref="ns2:n7493b4506bf40e28c373b1e51a33445" minOccurs="0"/>
                <xsd:element ref="ns2:HOMigrate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SharedWithUsers" minOccurs="0"/>
                <xsd:element ref="ns4:SharedWithDetails" minOccurs="0"/>
                <xsd:element ref="ns3:MediaServiceLocation" minOccurs="0"/>
                <xsd:element ref="ns3:lcf76f155ced4ddcb4097134ff3c332f" minOccurs="0"/>
                <xsd:element ref="ns3:MediaServiceObjectDetectorVersions" minOccurs="0"/>
                <xsd:element ref="ns3:MediaServiceSearchPropertie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9417ab-6472-4075-af16-7dc6074df91e" elementFormDefault="qualified">
    <xsd:import namespace="http://schemas.microsoft.com/office/2006/documentManagement/types"/>
    <xsd:import namespace="http://schemas.microsoft.com/office/infopath/2007/PartnerControls"/>
    <xsd:element name="lae2bfa7b6474897ab4a53f76ea236c7" ma:index="8" ma:taxonomy="true" ma:internalName="lae2bfa7b6474897ab4a53f76ea236c7" ma:taxonomyFieldName="HOGovernmentSecurityClassification" ma:displayName="Government Security Classification" ma:readOnly="false" ma:default="3;#Official|14c80daa-741b-422c-9722-f71693c9ede4" ma:fieldId="{5ae2bfa7-b647-4897-ab4a-53f76ea236c7}" ma:sspId="93e580ec-c125-41f3-a307-e1c841722a86" ma:termSetId="56209604-fc17-4ace-9b7b-f45f0f17d50b"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a1c6e4f4-22fe-4967-9d0e-c226369318e3}" ma:internalName="TaxCatchAll" ma:showField="CatchAllData" ma:web="87123c6c-b1ca-4f35-bd74-c830a9e7ea3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a1c6e4f4-22fe-4967-9d0e-c226369318e3}" ma:internalName="TaxCatchAllLabel" ma:readOnly="true" ma:showField="CatchAllDataLabel" ma:web="87123c6c-b1ca-4f35-bd74-c830a9e7ea33">
      <xsd:complexType>
        <xsd:complexContent>
          <xsd:extension base="dms:MultiChoiceLookup">
            <xsd:sequence>
              <xsd:element name="Value" type="dms:Lookup" maxOccurs="unbounded" minOccurs="0" nillable="true"/>
            </xsd:sequence>
          </xsd:extension>
        </xsd:complexContent>
      </xsd:complexType>
    </xsd:element>
    <xsd:element name="cf401361b24e474cb011be6eb76c0e76" ma:index="12" ma:taxonomy="true" ma:internalName="cf401361b24e474cb011be6eb76c0e76" ma:taxonomyFieldName="HOCopyrightLevel" ma:displayName="Copyright level" ma:readOnly="false" ma:default="4;#Crown|69589897-2828-4761-976e-717fd8e631c9" ma:fieldId="{cf401361-b24e-474c-b011-be6eb76c0e76}" ma:sspId="93e580ec-c125-41f3-a307-e1c841722a86" ma:termSetId="bdd694c6-7266-48f2-93d6-d15992cd203e" ma:anchorId="00000000-0000-0000-0000-000000000000" ma:open="false" ma:isKeyword="false">
      <xsd:complexType>
        <xsd:sequence>
          <xsd:element ref="pc:Terms" minOccurs="0" maxOccurs="1"/>
        </xsd:sequence>
      </xsd:complexType>
    </xsd:element>
    <xsd:element name="jb5e598af17141539648acf311d7477b" ma:index="14" nillable="true" ma:taxonomy="true" ma:internalName="jb5e598af17141539648acf311d7477b" ma:taxonomyFieldName="HOBusinessUnit" ma:displayName="Business unit" ma:default="53;#Windrush Compensation Operations (P)|073940f9-73c0-4e1f-9248-c037256051c6" ma:fieldId="{3b5e598a-f171-4153-9648-acf311d7477b}" ma:sspId="93e580ec-c125-41f3-a307-e1c841722a86" ma:termSetId="55eb802e-fbca-455b-a7d2-d5919d4ea3d2" ma:anchorId="00000000-0000-0000-0000-000000000000" ma:open="false" ma:isKeyword="false">
      <xsd:complexType>
        <xsd:sequence>
          <xsd:element ref="pc:Terms" minOccurs="0" maxOccurs="1"/>
        </xsd:sequence>
      </xsd:complexType>
    </xsd:element>
    <xsd:element name="n7493b4506bf40e28c373b1e51a33445" ma:index="16" nillable="true" ma:taxonomy="true" ma:internalName="n7493b4506bf40e28c373b1e51a33445" ma:taxonomyFieldName="HOSiteType" ma:displayName="Site type" ma:fieldId="{77493b45-06bf-40e2-8c37-3b1e51a33445}" ma:sspId="93e580ec-c125-41f3-a307-e1c841722a86" ma:termSetId="4518b03a-1a05-49af-8bf2-e5548589f21b" ma:anchorId="00000000-0000-0000-0000-000000000000" ma:open="false" ma:isKeyword="false">
      <xsd:complexType>
        <xsd:sequence>
          <xsd:element ref="pc:Terms" minOccurs="0" maxOccurs="1"/>
        </xsd:sequence>
      </xsd:complexType>
    </xsd:element>
    <xsd:element name="HOMigrated" ma:index="18" nillable="true" ma:displayName="Migrated" ma:default="0" ma:internalName="HOMigrat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d033dbb-5ca6-4694-b859-565fe894b1e8"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AutoTags" ma:index="23" nillable="true" ma:displayName="Tags" ma:internalName="MediaServiceAutoTag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DateTaken" ma:index="27" nillable="true" ma:displayName="MediaServiceDateTaken" ma:hidden="true" ma:internalName="MediaServiceDateTake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Location" ma:index="31" nillable="true" ma:displayName="Location" ma:internalName="MediaServiceLocation" ma:readOnly="true">
      <xsd:simpleType>
        <xsd:restriction base="dms:Text"/>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93e580ec-c125-41f3-a307-e1c841722a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_Flow_SignoffStatus" ma:index="3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123c6c-b1ca-4f35-bd74-c830a9e7ea33"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4e9417ab-6472-4075-af16-7dc6074df91e">
      <Value>4</Value>
      <Value>3</Value>
      <Value>2</Value>
      <Value>42</Value>
    </TaxCatchAll>
    <n7493b4506bf40e28c373b1e51a33445 xmlns="4e9417ab-6472-4075-af16-7dc6074df91e">
      <Terms xmlns="http://schemas.microsoft.com/office/infopath/2007/PartnerControls">
        <TermInfo xmlns="http://schemas.microsoft.com/office/infopath/2007/PartnerControls">
          <TermName xmlns="http://schemas.microsoft.com/office/infopath/2007/PartnerControls">Process – Standard</TermName>
          <TermId xmlns="http://schemas.microsoft.com/office/infopath/2007/PartnerControls">cf511cbb-bd16-4156-ac78-90d0c4fce91f</TermId>
        </TermInfo>
      </Terms>
    </n7493b4506bf40e28c373b1e51a33445>
    <cf401361b24e474cb011be6eb76c0e76 xmlns="4e9417ab-6472-4075-af16-7dc6074df91e">
      <Terms xmlns="http://schemas.microsoft.com/office/infopath/2007/PartnerControls">
        <TermInfo xmlns="http://schemas.microsoft.com/office/infopath/2007/PartnerControls">
          <TermName xmlns="http://schemas.microsoft.com/office/infopath/2007/PartnerControls">Crown</TermName>
          <TermId xmlns="http://schemas.microsoft.com/office/infopath/2007/PartnerControls">69589897-2828-4761-976e-717fd8e631c9</TermId>
        </TermInfo>
      </Terms>
    </cf401361b24e474cb011be6eb76c0e76>
    <HOMigrated xmlns="4e9417ab-6472-4075-af16-7dc6074df91e">false</HOMigrated>
    <lae2bfa7b6474897ab4a53f76ea236c7 xmlns="4e9417ab-6472-4075-af16-7dc6074df91e">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14c80daa-741b-422c-9722-f71693c9ede4</TermId>
        </TermInfo>
      </Terms>
    </lae2bfa7b6474897ab4a53f76ea236c7>
    <jb5e598af17141539648acf311d7477b xmlns="4e9417ab-6472-4075-af16-7dc6074df91e">
      <Terms xmlns="http://schemas.microsoft.com/office/infopath/2007/PartnerControls">
        <TermInfo xmlns="http://schemas.microsoft.com/office/infopath/2007/PartnerControls">
          <TermName xmlns="http://schemas.microsoft.com/office/infopath/2007/PartnerControls">Internal Communications and Professional Development (ICPD)</TermName>
          <TermId xmlns="http://schemas.microsoft.com/office/infopath/2007/PartnerControls">5343abb5-6a80-4c53-b586-4056af4dc29b</TermId>
        </TermInfo>
      </Terms>
    </jb5e598af17141539648acf311d7477b>
    <lcf76f155ced4ddcb4097134ff3c332f xmlns="4d033dbb-5ca6-4694-b859-565fe894b1e8">
      <Terms xmlns="http://schemas.microsoft.com/office/infopath/2007/PartnerControls"/>
    </lcf76f155ced4ddcb4097134ff3c332f>
    <_Flow_SignoffStatus xmlns="4d033dbb-5ca6-4694-b859-565fe894b1e8" xsi:nil="true"/>
    <SharedWithUsers xmlns="87123c6c-b1ca-4f35-bd74-c830a9e7ea33">
      <UserInfo>
        <DisplayName>Shabnaz Rahman</DisplayName>
        <AccountId>571</AccountId>
        <AccountType/>
      </UserInfo>
      <UserInfo>
        <DisplayName>Tracy Mpofu</DisplayName>
        <AccountId>368</AccountId>
        <AccountType/>
      </UserInfo>
      <UserInfo>
        <DisplayName>Abdullah Molvi</DisplayName>
        <AccountId>953</AccountId>
        <AccountType/>
      </UserInfo>
      <UserInfo>
        <DisplayName>Marianne Mason</DisplayName>
        <AccountId>47</AccountId>
        <AccountType/>
      </UserInfo>
    </SharedWithUsers>
  </documentManagement>
</p:properties>
</file>

<file path=customXml/itemProps1.xml><?xml version="1.0" encoding="utf-8"?>
<ds:datastoreItem xmlns:ds="http://schemas.openxmlformats.org/officeDocument/2006/customXml" ds:itemID="{39CCE9F8-B557-457B-8F6E-47C585C06137}">
  <ds:schemaRefs>
    <ds:schemaRef ds:uri="Microsoft.SharePoint.Taxonomy.ContentTypeSync"/>
  </ds:schemaRefs>
</ds:datastoreItem>
</file>

<file path=customXml/itemProps2.xml><?xml version="1.0" encoding="utf-8"?>
<ds:datastoreItem xmlns:ds="http://schemas.openxmlformats.org/officeDocument/2006/customXml" ds:itemID="{D12BE66E-38C0-4A49-90D2-BF4E58BFB7A3}">
  <ds:schemaRefs>
    <ds:schemaRef ds:uri="http://schemas.microsoft.com/sharepoint/v3/contenttype/forms"/>
  </ds:schemaRefs>
</ds:datastoreItem>
</file>

<file path=customXml/itemProps3.xml><?xml version="1.0" encoding="utf-8"?>
<ds:datastoreItem xmlns:ds="http://schemas.openxmlformats.org/officeDocument/2006/customXml" ds:itemID="{239AFD1E-B297-4BDF-9E67-6593FB6950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9417ab-6472-4075-af16-7dc6074df91e"/>
    <ds:schemaRef ds:uri="4d033dbb-5ca6-4694-b859-565fe894b1e8"/>
    <ds:schemaRef ds:uri="87123c6c-b1ca-4f35-bd74-c830a9e7ea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C7A4120-5B99-46F4-B474-677D493C1F2A}">
  <ds:schemaRefs>
    <ds:schemaRef ds:uri="87123c6c-b1ca-4f35-bd74-c830a9e7ea33"/>
    <ds:schemaRef ds:uri="http://purl.org/dc/dcmitype/"/>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4d033dbb-5ca6-4694-b859-565fe894b1e8"/>
    <ds:schemaRef ds:uri="4e9417ab-6472-4075-af16-7dc6074df91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1156</Words>
  <Application>Microsoft Office PowerPoint</Application>
  <PresentationFormat>Widescreen</PresentationFormat>
  <Paragraphs>63</Paragraphs>
  <Slides>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Segoe UI</vt:lpstr>
      <vt:lpstr>Times New Roman</vt:lpstr>
      <vt:lpstr>var(--fontFamilyCustomFont1100, var(--fontFamilyBase))</vt:lpstr>
      <vt:lpstr>Office Theme</vt:lpstr>
      <vt:lpstr>PowerPoint Presentation</vt:lpstr>
      <vt:lpstr>Home Office Values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Tulip Mark</dc:creator>
  <cp:lastModifiedBy>Tracy Mpofu</cp:lastModifiedBy>
  <cp:revision>2</cp:revision>
  <cp:lastPrinted>2019-08-13T08:55:48Z</cp:lastPrinted>
  <dcterms:created xsi:type="dcterms:W3CDTF">2019-08-12T12:55:43Z</dcterms:created>
  <dcterms:modified xsi:type="dcterms:W3CDTF">2024-08-15T14:44:48Z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0x010100A5BF1C78D9F64B679A5EBDE1C6598EBC0100BF1B76AE7EC8EE4E9FBBF91EE0096F54</vt:lpwstr>
  </property>
  <property fmtid="{D5CDD505-2E9C-101B-9397-08002B2CF9AE}" pid="3" name="HOBusinessUnit">
    <vt:lpwstr>42;#Internal Communications and Professional Development (ICPD)|5343abb5-6a80-4c53-b586-4056af4dc29b</vt:lpwstr>
  </property>
  <property fmtid="{D5CDD505-2E9C-101B-9397-08002B2CF9AE}" pid="4" name="HOCopyrightLevel">
    <vt:lpwstr>4;#Crown|69589897-2828-4761-976e-717fd8e631c9</vt:lpwstr>
  </property>
  <property fmtid="{D5CDD505-2E9C-101B-9397-08002B2CF9AE}" pid="5" name="HOGovernmentSecurityClassification">
    <vt:lpwstr>3;#Official|14c80daa-741b-422c-9722-f71693c9ede4</vt:lpwstr>
  </property>
  <property fmtid="{D5CDD505-2E9C-101B-9397-08002B2CF9AE}" pid="6" name="HOSiteType">
    <vt:lpwstr>2;#Process – Standard|cf511cbb-bd16-4156-ac78-90d0c4fce91f</vt:lpwstr>
  </property>
  <property fmtid="{D5CDD505-2E9C-101B-9397-08002B2CF9AE}" pid="7" name="MediaServiceImageTags">
    <vt:lpwstr/>
  </property>
</Properties>
</file>